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handoutMasterIdLst>
    <p:handoutMasterId r:id="rId9"/>
  </p:handoutMasterIdLst>
  <p:sldIdLst>
    <p:sldId id="257" r:id="rId2"/>
    <p:sldId id="261" r:id="rId3"/>
    <p:sldId id="262" r:id="rId4"/>
    <p:sldId id="263" r:id="rId5"/>
    <p:sldId id="260" r:id="rId6"/>
    <p:sldId id="259" r:id="rId7"/>
  </p:sldIdLst>
  <p:sldSz cx="6858000" cy="9906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87C"/>
    <a:srgbClr val="54A4C8"/>
    <a:srgbClr val="FB5543"/>
    <a:srgbClr val="385723"/>
    <a:srgbClr val="548235"/>
    <a:srgbClr val="FFFFFF"/>
    <a:srgbClr val="CC6600"/>
    <a:srgbClr val="7D6547"/>
    <a:srgbClr val="8D7251"/>
    <a:srgbClr val="FA1D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0" d="100"/>
          <a:sy n="60" d="100"/>
        </p:scale>
        <p:origin x="2558" y="4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1A0309D-3D06-4EC6-8859-4784D5575327}"/>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7A89AC9-7F8D-4A92-AEE3-C06C88A170D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B3A7AE9B-4D52-4372-8DD2-35EB2F088C78}" type="datetimeFigureOut">
              <a:rPr kumimoji="1" lang="ja-JP" altLang="en-US" smtClean="0"/>
              <a:t>2021/5/7</a:t>
            </a:fld>
            <a:endParaRPr kumimoji="1" lang="ja-JP" altLang="en-US"/>
          </a:p>
        </p:txBody>
      </p:sp>
      <p:sp>
        <p:nvSpPr>
          <p:cNvPr id="4" name="フッター プレースホルダー 3">
            <a:extLst>
              <a:ext uri="{FF2B5EF4-FFF2-40B4-BE49-F238E27FC236}">
                <a16:creationId xmlns:a16="http://schemas.microsoft.com/office/drawing/2014/main" id="{7BED9AB2-26FF-4C0D-84FE-530176521E8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5A15511-70AC-41F4-ACBE-D25B924DBD72}"/>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EA13BD9-F8F5-4A6B-9562-92DE7CE76B40}" type="slidenum">
              <a:rPr kumimoji="1" lang="ja-JP" altLang="en-US" smtClean="0"/>
              <a:t>‹#›</a:t>
            </a:fld>
            <a:endParaRPr kumimoji="1" lang="ja-JP" altLang="en-US"/>
          </a:p>
        </p:txBody>
      </p:sp>
    </p:spTree>
    <p:extLst>
      <p:ext uri="{BB962C8B-B14F-4D97-AF65-F5344CB8AC3E}">
        <p14:creationId xmlns:p14="http://schemas.microsoft.com/office/powerpoint/2010/main" val="31288030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9480C14D-4EA7-4F2D-8D33-CF86DCCBCD79}" type="datetimeFigureOut">
              <a:rPr kumimoji="1" lang="ja-JP" altLang="en-US" smtClean="0"/>
              <a:t>2021/5/7</a:t>
            </a:fld>
            <a:endParaRPr kumimoji="1" lang="ja-JP" altLang="en-US"/>
          </a:p>
        </p:txBody>
      </p:sp>
      <p:sp>
        <p:nvSpPr>
          <p:cNvPr id="4" name="スライド イメージ プレースホルダー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D441960D-EFAB-4A07-844E-175E990B02A9}" type="slidenum">
              <a:rPr kumimoji="1" lang="ja-JP" altLang="en-US" smtClean="0"/>
              <a:t>‹#›</a:t>
            </a:fld>
            <a:endParaRPr kumimoji="1" lang="ja-JP" altLang="en-US"/>
          </a:p>
        </p:txBody>
      </p:sp>
    </p:spTree>
    <p:extLst>
      <p:ext uri="{BB962C8B-B14F-4D97-AF65-F5344CB8AC3E}">
        <p14:creationId xmlns:p14="http://schemas.microsoft.com/office/powerpoint/2010/main" val="42554493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249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0911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58469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374780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14524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105033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102820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429212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46640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177317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120513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118656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3308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4D0EA9-5FDD-4F99-B6AD-6DDEDB8B3950}" type="datetimeFigureOut">
              <a:rPr kumimoji="1" lang="ja-JP" altLang="en-US" smtClean="0"/>
              <a:t>2021/5/7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127671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64D0EA9-5FDD-4F99-B6AD-6DDEDB8B3950}" type="datetimeFigureOut">
              <a:rPr kumimoji="1" lang="ja-JP" altLang="en-US" smtClean="0"/>
              <a:t>2021/5/7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A07426F-4920-4A96-AE30-CBFA2D1EC268}" type="slidenum">
              <a:rPr kumimoji="1" lang="ja-JP" altLang="en-US" smtClean="0"/>
              <a:t>‹#›</a:t>
            </a:fld>
            <a:endParaRPr kumimoji="1" lang="ja-JP" altLang="en-US"/>
          </a:p>
        </p:txBody>
      </p:sp>
    </p:spTree>
    <p:extLst>
      <p:ext uri="{BB962C8B-B14F-4D97-AF65-F5344CB8AC3E}">
        <p14:creationId xmlns:p14="http://schemas.microsoft.com/office/powerpoint/2010/main" val="271410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7.xml"/><Relationship Id="rId6" Type="http://schemas.microsoft.com/office/2007/relationships/hdphoto" Target="../media/hdphoto5.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9000" r="-39000"/>
          </a:stretch>
        </a:blipFill>
        <a:effectLst/>
      </p:bgPr>
    </p:bg>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BA2841A-EB1C-4E87-BE7A-27D2FC41C61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0" y="6171698"/>
            <a:ext cx="6858000" cy="3734302"/>
          </a:xfrm>
          <a:prstGeom prst="rect">
            <a:avLst/>
          </a:prstGeom>
        </p:spPr>
      </p:pic>
      <p:pic>
        <p:nvPicPr>
          <p:cNvPr id="9" name="図 8">
            <a:extLst>
              <a:ext uri="{FF2B5EF4-FFF2-40B4-BE49-F238E27FC236}">
                <a16:creationId xmlns:a16="http://schemas.microsoft.com/office/drawing/2014/main" id="{ADAB6D6E-E406-48FB-B871-881DD38D48CF}"/>
              </a:ext>
            </a:extLst>
          </p:cNvPr>
          <p:cNvPicPr/>
          <p:nvPr/>
        </p:nvPicPr>
        <p:blipFill>
          <a:blip r:embed="rId6">
            <a:extLst>
              <a:ext uri="{BEBA8EAE-BF5A-486C-A8C5-ECC9F3942E4B}">
                <a14:imgProps xmlns:a14="http://schemas.microsoft.com/office/drawing/2010/main">
                  <a14:imgLayer r:embed="rId7">
                    <a14:imgEffect>
                      <a14:backgroundRemoval t="9709" b="92233" l="4832" r="94958">
                        <a14:foregroundMark x1="25000" y1="43204" x2="37185" y2="27184"/>
                        <a14:foregroundMark x1="37185" y1="27184" x2="57563" y2="32524"/>
                        <a14:foregroundMark x1="95378" y1="39806" x2="95378" y2="39806"/>
                        <a14:foregroundMark x1="4832" y1="39806" x2="4832" y2="39806"/>
                        <a14:foregroundMark x1="18067" y1="43204" x2="23950" y2="31553"/>
                        <a14:foregroundMark x1="14496" y1="39806" x2="23319" y2="25243"/>
                        <a14:foregroundMark x1="23319" y1="25243" x2="31933" y2="30097"/>
                        <a14:foregroundMark x1="10504" y1="33495" x2="35084" y2="19417"/>
                        <a14:foregroundMark x1="35084" y1="19417" x2="61765" y2="16505"/>
                        <a14:foregroundMark x1="61765" y1="16505" x2="77101" y2="19417"/>
                        <a14:foregroundMark x1="77101" y1="19417" x2="85294" y2="37864"/>
                        <a14:foregroundMark x1="88655" y1="35922" x2="77731" y2="49029"/>
                        <a14:foregroundMark x1="77731" y1="49029" x2="33403" y2="62136"/>
                        <a14:foregroundMark x1="33403" y1="62136" x2="22059" y2="53883"/>
                        <a14:foregroundMark x1="22059" y1="53883" x2="24160" y2="44175"/>
                        <a14:foregroundMark x1="78151" y1="78155" x2="78151" y2="78155"/>
                        <a14:foregroundMark x1="72269" y1="92233" x2="72269" y2="92233"/>
                        <a14:backgroundMark x1="15336" y1="7282" x2="15336" y2="7282"/>
                        <a14:backgroundMark x1="25630" y1="74272" x2="25630" y2="74272"/>
                        <a14:backgroundMark x1="97269" y1="35922" x2="97269" y2="35922"/>
                      </a14:backgroundRemoval>
                    </a14:imgEffect>
                    <a14:imgEffect>
                      <a14:colorTemperature colorTemp="5900"/>
                    </a14:imgEffect>
                  </a14:imgLayer>
                </a14:imgProps>
              </a:ext>
            </a:extLst>
          </a:blip>
          <a:stretch>
            <a:fillRect/>
          </a:stretch>
        </p:blipFill>
        <p:spPr>
          <a:xfrm>
            <a:off x="312822" y="430499"/>
            <a:ext cx="6288504" cy="2893225"/>
          </a:xfrm>
          <a:prstGeom prst="rect">
            <a:avLst/>
          </a:prstGeom>
        </p:spPr>
      </p:pic>
      <p:sp>
        <p:nvSpPr>
          <p:cNvPr id="10" name="正方形/長方形 9">
            <a:extLst>
              <a:ext uri="{FF2B5EF4-FFF2-40B4-BE49-F238E27FC236}">
                <a16:creationId xmlns:a16="http://schemas.microsoft.com/office/drawing/2014/main" id="{7B2537BE-05FC-403D-A39E-D01119A7478E}"/>
              </a:ext>
            </a:extLst>
          </p:cNvPr>
          <p:cNvSpPr/>
          <p:nvPr/>
        </p:nvSpPr>
        <p:spPr>
          <a:xfrm>
            <a:off x="881120" y="836169"/>
            <a:ext cx="4979069" cy="1426161"/>
          </a:xfrm>
          <a:prstGeom prst="rect">
            <a:avLst/>
          </a:prstGeom>
          <a:noFill/>
        </p:spPr>
        <p:txBody>
          <a:bodyPr wrap="square" lIns="74295" tIns="37148" rIns="74295" bIns="37148">
            <a:spAutoFit/>
          </a:bodyPr>
          <a:lstStyle/>
          <a:p>
            <a:pPr algn="ctr"/>
            <a:r>
              <a:rPr lang="en-US" altLang="ja-JP" sz="4390" b="1" dirty="0">
                <a:solidFill>
                  <a:schemeClr val="accent4">
                    <a:lumMod val="50000"/>
                  </a:schemeClr>
                </a:solidFill>
                <a:effectLst/>
                <a:latin typeface="Juice ITC" panose="04040403040A02020202" pitchFamily="82" charset="0"/>
                <a:cs typeface="Times New Roman" panose="02020603050405020304" pitchFamily="18" charset="0"/>
              </a:rPr>
              <a:t>Are you and the people around you suffering from </a:t>
            </a:r>
            <a:endParaRPr lang="ja-JP" altLang="en-US" sz="4390" b="1" dirty="0">
              <a:ln w="0"/>
              <a:solidFill>
                <a:schemeClr val="accent4">
                  <a:lumMod val="50000"/>
                </a:schemeClr>
              </a:solidFill>
              <a:latin typeface="Juice ITC" panose="04040403040A02020202" pitchFamily="82" charset="0"/>
            </a:endParaRPr>
          </a:p>
        </p:txBody>
      </p:sp>
      <p:sp>
        <p:nvSpPr>
          <p:cNvPr id="11" name="正方形/長方形 10">
            <a:extLst>
              <a:ext uri="{FF2B5EF4-FFF2-40B4-BE49-F238E27FC236}">
                <a16:creationId xmlns:a16="http://schemas.microsoft.com/office/drawing/2014/main" id="{427284A6-7282-4ED3-AC1B-919C65054135}"/>
              </a:ext>
            </a:extLst>
          </p:cNvPr>
          <p:cNvSpPr/>
          <p:nvPr/>
        </p:nvSpPr>
        <p:spPr>
          <a:xfrm>
            <a:off x="1301920" y="2377109"/>
            <a:ext cx="4363502" cy="1275350"/>
          </a:xfrm>
          <a:prstGeom prst="rect">
            <a:avLst/>
          </a:prstGeom>
          <a:noFill/>
        </p:spPr>
        <p:txBody>
          <a:bodyPr wrap="none" lIns="74295" tIns="37148" rIns="74295" bIns="37148">
            <a:spAutoFit/>
          </a:bodyPr>
          <a:lstStyle/>
          <a:p>
            <a:pPr algn="ctr"/>
            <a:r>
              <a:rPr lang="pt-BR" altLang="ja-JP" sz="7800" b="1" dirty="0">
                <a:ln w="9525">
                  <a:solidFill>
                    <a:schemeClr val="bg1"/>
                  </a:solidFill>
                  <a:prstDash val="solid"/>
                </a:ln>
                <a:solidFill>
                  <a:srgbClr val="F08C14"/>
                </a:solidFill>
                <a:effectLst>
                  <a:glow rad="101600">
                    <a:schemeClr val="bg1">
                      <a:alpha val="40000"/>
                    </a:schemeClr>
                  </a:glow>
                  <a:outerShdw blurRad="38100" dist="38100" dir="2700000" algn="tl">
                    <a:schemeClr val="bg1">
                      <a:lumMod val="85000"/>
                      <a:alpha val="43000"/>
                    </a:schemeClr>
                  </a:outerShdw>
                </a:effectLst>
                <a:latin typeface="Broadway" panose="04040905080002020502" pitchFamily="82" charset="0"/>
              </a:rPr>
              <a:t>D</a:t>
            </a:r>
            <a:r>
              <a:rPr lang="pt-BR" altLang="ja-JP" sz="2600" dirty="0">
                <a:ln w="0"/>
                <a:effectLst>
                  <a:glow rad="101600">
                    <a:schemeClr val="bg1">
                      <a:alpha val="40000"/>
                    </a:schemeClr>
                  </a:glow>
                  <a:outerShdw blurRad="38100" dist="38100" dir="2700000" algn="tl">
                    <a:schemeClr val="bg1">
                      <a:lumMod val="85000"/>
                      <a:alpha val="43000"/>
                    </a:schemeClr>
                  </a:outerShdw>
                </a:effectLst>
                <a:latin typeface="Broadway" panose="04040905080002020502" pitchFamily="82" charset="0"/>
              </a:rPr>
              <a:t>omestic</a:t>
            </a:r>
            <a:r>
              <a:rPr lang="pt-BR" altLang="ja-JP" sz="7800" b="1" dirty="0">
                <a:ln w="9525">
                  <a:solidFill>
                    <a:schemeClr val="bg1"/>
                  </a:solidFill>
                  <a:prstDash val="solid"/>
                </a:ln>
                <a:solidFill>
                  <a:srgbClr val="F08C14"/>
                </a:solidFill>
                <a:effectLst>
                  <a:glow rad="101600">
                    <a:schemeClr val="bg1">
                      <a:alpha val="40000"/>
                    </a:schemeClr>
                  </a:glow>
                  <a:outerShdw blurRad="38100" dist="38100" dir="2700000" algn="tl">
                    <a:schemeClr val="bg1">
                      <a:lumMod val="85000"/>
                      <a:alpha val="43000"/>
                    </a:schemeClr>
                  </a:outerShdw>
                </a:effectLst>
                <a:latin typeface="Broadway" panose="04040905080002020502" pitchFamily="82" charset="0"/>
              </a:rPr>
              <a:t>V</a:t>
            </a:r>
            <a:r>
              <a:rPr lang="pt-BR" altLang="ja-JP" sz="2600" dirty="0">
                <a:ln w="0"/>
                <a:effectLst>
                  <a:glow rad="101600">
                    <a:schemeClr val="bg1">
                      <a:alpha val="40000"/>
                    </a:schemeClr>
                  </a:glow>
                  <a:outerShdw blurRad="38100" dist="38100" dir="2700000" algn="tl">
                    <a:schemeClr val="bg1">
                      <a:lumMod val="85000"/>
                      <a:alpha val="43000"/>
                    </a:schemeClr>
                  </a:outerShdw>
                </a:effectLst>
                <a:latin typeface="Broadway" panose="04040905080002020502" pitchFamily="82" charset="0"/>
              </a:rPr>
              <a:t>iolence</a:t>
            </a:r>
            <a:endParaRPr lang="ja-JP" altLang="en-US" sz="7800" b="1" dirty="0">
              <a:ln w="9525">
                <a:solidFill>
                  <a:schemeClr val="bg1"/>
                </a:solidFill>
                <a:prstDash val="solid"/>
              </a:ln>
              <a:solidFill>
                <a:srgbClr val="F08C14"/>
              </a:solidFill>
              <a:effectLst>
                <a:glow rad="101600">
                  <a:schemeClr val="bg1">
                    <a:alpha val="40000"/>
                  </a:schemeClr>
                </a:glow>
                <a:outerShdw blurRad="38100" dist="38100" dir="2700000" algn="tl">
                  <a:schemeClr val="bg1">
                    <a:lumMod val="85000"/>
                    <a:alpha val="43000"/>
                  </a:schemeClr>
                </a:outerShdw>
              </a:effectLst>
              <a:latin typeface="Broadway" panose="04040905080002020502" pitchFamily="82" charset="0"/>
            </a:endParaRPr>
          </a:p>
        </p:txBody>
      </p:sp>
      <p:pic>
        <p:nvPicPr>
          <p:cNvPr id="14" name="図 13">
            <a:extLst>
              <a:ext uri="{FF2B5EF4-FFF2-40B4-BE49-F238E27FC236}">
                <a16:creationId xmlns:a16="http://schemas.microsoft.com/office/drawing/2014/main" id="{8EF140F7-82C7-469F-8A17-901E0B495D9E}"/>
              </a:ext>
            </a:extLst>
          </p:cNvPr>
          <p:cNvPicPr>
            <a:picLocks noChangeAspect="1"/>
          </p:cNvPicPr>
          <p:nvPr/>
        </p:nvPicPr>
        <p:blipFill>
          <a:blip r:embed="rId8"/>
          <a:stretch>
            <a:fillRect/>
          </a:stretch>
        </p:blipFill>
        <p:spPr>
          <a:xfrm>
            <a:off x="1447283" y="4120822"/>
            <a:ext cx="4072777" cy="3303802"/>
          </a:xfrm>
          <a:prstGeom prst="rect">
            <a:avLst/>
          </a:prstGeom>
        </p:spPr>
      </p:pic>
      <p:sp>
        <p:nvSpPr>
          <p:cNvPr id="15" name="正方形/長方形 14">
            <a:extLst>
              <a:ext uri="{FF2B5EF4-FFF2-40B4-BE49-F238E27FC236}">
                <a16:creationId xmlns:a16="http://schemas.microsoft.com/office/drawing/2014/main" id="{44052494-F566-41B6-A055-643E91FE24B5}"/>
              </a:ext>
            </a:extLst>
          </p:cNvPr>
          <p:cNvSpPr/>
          <p:nvPr/>
        </p:nvSpPr>
        <p:spPr>
          <a:xfrm>
            <a:off x="939465" y="7614976"/>
            <a:ext cx="4979069" cy="1275350"/>
          </a:xfrm>
          <a:prstGeom prst="rect">
            <a:avLst/>
          </a:prstGeom>
          <a:noFill/>
        </p:spPr>
        <p:txBody>
          <a:bodyPr wrap="square" lIns="74295" tIns="37148" rIns="74295" bIns="37148">
            <a:spAutoFit/>
          </a:bodyPr>
          <a:lstStyle/>
          <a:p>
            <a:pPr algn="ctr"/>
            <a:r>
              <a:rPr lang="en-US" altLang="ja-JP" sz="3900" b="1" dirty="0">
                <a:solidFill>
                  <a:srgbClr val="FB5543"/>
                </a:solidFill>
                <a:effectLst/>
                <a:latin typeface="Juice ITC" panose="04040403040A02020202" pitchFamily="82" charset="0"/>
                <a:cs typeface="Times New Roman" panose="02020603050405020304" pitchFamily="18" charset="0"/>
              </a:rPr>
              <a:t>Do not suffer alone, please consult professional organization</a:t>
            </a:r>
            <a:r>
              <a:rPr lang="en-US" altLang="ja-JP" sz="3900" b="1" dirty="0">
                <a:solidFill>
                  <a:srgbClr val="FB5543"/>
                </a:solidFill>
                <a:effectLst/>
                <a:latin typeface="游明朝" panose="02020400000000000000" pitchFamily="18" charset="-128"/>
                <a:cs typeface="Times New Roman" panose="02020603050405020304" pitchFamily="18" charset="0"/>
              </a:rPr>
              <a:t>.</a:t>
            </a:r>
            <a:endParaRPr lang="ja-JP" altLang="en-US" sz="3900" b="1" dirty="0">
              <a:ln w="0"/>
              <a:solidFill>
                <a:srgbClr val="FB5543"/>
              </a:solidFill>
              <a:effectLst>
                <a:glow rad="203200">
                  <a:schemeClr val="bg1"/>
                </a:glow>
              </a:effectLst>
              <a:latin typeface="Juice ITC" panose="04040403040002020202" pitchFamily="82" charset="0"/>
            </a:endParaRPr>
          </a:p>
        </p:txBody>
      </p:sp>
      <p:sp>
        <p:nvSpPr>
          <p:cNvPr id="16" name="正方形/長方形 15">
            <a:extLst>
              <a:ext uri="{FF2B5EF4-FFF2-40B4-BE49-F238E27FC236}">
                <a16:creationId xmlns:a16="http://schemas.microsoft.com/office/drawing/2014/main" id="{A8D7AC9B-7DB0-4B02-B07F-8A4D732412E0}"/>
              </a:ext>
            </a:extLst>
          </p:cNvPr>
          <p:cNvSpPr/>
          <p:nvPr/>
        </p:nvSpPr>
        <p:spPr>
          <a:xfrm>
            <a:off x="1107319" y="9340763"/>
            <a:ext cx="4979069" cy="425117"/>
          </a:xfrm>
          <a:prstGeom prst="rect">
            <a:avLst/>
          </a:prstGeom>
          <a:noFill/>
        </p:spPr>
        <p:txBody>
          <a:bodyPr wrap="square" lIns="74295" tIns="37148" rIns="74295" bIns="37148">
            <a:spAutoFit/>
          </a:bodyPr>
          <a:lstStyle/>
          <a:p>
            <a:pPr algn="ctr"/>
            <a:r>
              <a:rPr lang="ja-JP" altLang="en-US" sz="2275" b="1" dirty="0">
                <a:ln w="0"/>
                <a:solidFill>
                  <a:srgbClr val="7D6547"/>
                </a:solidFill>
                <a:effectLst/>
                <a:latin typeface="AR P丸ゴシック体E" panose="020F0900000000000000" pitchFamily="50" charset="-128"/>
                <a:ea typeface="AR P丸ゴシック体E" panose="020F0900000000000000" pitchFamily="50" charset="-128"/>
              </a:rPr>
              <a:t>西尾市／ばらネット</a:t>
            </a:r>
          </a:p>
        </p:txBody>
      </p:sp>
      <p:sp>
        <p:nvSpPr>
          <p:cNvPr id="17" name="正方形/長方形 16">
            <a:extLst>
              <a:ext uri="{FF2B5EF4-FFF2-40B4-BE49-F238E27FC236}">
                <a16:creationId xmlns:a16="http://schemas.microsoft.com/office/drawing/2014/main" id="{2B2CCC7E-989F-4A1B-A5B7-FF538CC81F83}"/>
              </a:ext>
            </a:extLst>
          </p:cNvPr>
          <p:cNvSpPr/>
          <p:nvPr/>
        </p:nvSpPr>
        <p:spPr>
          <a:xfrm>
            <a:off x="2053832" y="9172635"/>
            <a:ext cx="3459983" cy="325090"/>
          </a:xfrm>
          <a:prstGeom prst="rect">
            <a:avLst/>
          </a:prstGeom>
          <a:noFill/>
        </p:spPr>
        <p:txBody>
          <a:bodyPr wrap="square" lIns="74295" tIns="37148" rIns="74295" bIns="37148">
            <a:spAutoFit/>
          </a:bodyPr>
          <a:lstStyle/>
          <a:p>
            <a:r>
              <a:rPr lang="en-US" altLang="ja-JP" sz="1625" b="1" dirty="0">
                <a:ln w="0"/>
                <a:solidFill>
                  <a:srgbClr val="7D6547"/>
                </a:solidFill>
                <a:effectLst/>
                <a:latin typeface="AR Brush6 Bold" panose="020B0503010101010101" pitchFamily="34" charset="0"/>
                <a:ea typeface="AR P丸ゴシック体E" panose="020F0900000000000000" pitchFamily="50" charset="-128"/>
              </a:rPr>
              <a:t>NISHIO-SHI    BARA-NET</a:t>
            </a:r>
            <a:endParaRPr lang="ja-JP" altLang="en-US" sz="1625" b="1" dirty="0">
              <a:ln w="0"/>
              <a:solidFill>
                <a:srgbClr val="7D6547"/>
              </a:solidFill>
              <a:effectLst/>
              <a:latin typeface="AR Brush6 Bold" panose="020B0503010101010101" pitchFamily="34" charset="0"/>
              <a:ea typeface="AR P丸ゴシック体E" panose="020F0900000000000000" pitchFamily="50" charset="-128"/>
            </a:endParaRPr>
          </a:p>
        </p:txBody>
      </p:sp>
      <p:sp>
        <p:nvSpPr>
          <p:cNvPr id="12" name="正方形/長方形 11">
            <a:extLst>
              <a:ext uri="{FF2B5EF4-FFF2-40B4-BE49-F238E27FC236}">
                <a16:creationId xmlns:a16="http://schemas.microsoft.com/office/drawing/2014/main" id="{CB3903AC-2FDA-4870-931E-F98C46793B7F}"/>
              </a:ext>
            </a:extLst>
          </p:cNvPr>
          <p:cNvSpPr/>
          <p:nvPr/>
        </p:nvSpPr>
        <p:spPr>
          <a:xfrm>
            <a:off x="5767808" y="66781"/>
            <a:ext cx="954107" cy="276999"/>
          </a:xfrm>
          <a:prstGeom prst="rect">
            <a:avLst/>
          </a:prstGeom>
          <a:noFill/>
          <a:ln>
            <a:solidFill>
              <a:srgbClr val="00B050"/>
            </a:solidFill>
          </a:ln>
        </p:spPr>
        <p:txBody>
          <a:bodyPr wrap="none" lIns="91440" tIns="45720" rIns="91440" bIns="45720">
            <a:spAutoFit/>
          </a:bodyPr>
          <a:lstStyle/>
          <a:p>
            <a:pPr algn="ctr"/>
            <a:r>
              <a:rPr lang="en-US" altLang="ja-JP" sz="1200" b="0" cap="none" spc="0" dirty="0">
                <a:ln w="0"/>
                <a:solidFill>
                  <a:schemeClr val="tx1"/>
                </a:solidFill>
                <a:effectLst>
                  <a:outerShdw blurRad="38100" dist="19050" dir="2700000" algn="tl" rotWithShape="0">
                    <a:schemeClr val="dk1">
                      <a:alpha val="40000"/>
                    </a:schemeClr>
                  </a:outerShdw>
                </a:effectLst>
                <a:latin typeface="+mn-ea"/>
              </a:rPr>
              <a:t>【</a:t>
            </a:r>
            <a:r>
              <a:rPr lang="ja-JP" altLang="en-US" sz="1200" b="0" cap="none" spc="0" dirty="0">
                <a:ln w="0"/>
                <a:solidFill>
                  <a:schemeClr val="tx1"/>
                </a:solidFill>
                <a:effectLst>
                  <a:outerShdw blurRad="38100" dist="19050" dir="2700000" algn="tl" rotWithShape="0">
                    <a:schemeClr val="dk1">
                      <a:alpha val="40000"/>
                    </a:schemeClr>
                  </a:outerShdw>
                </a:effectLst>
                <a:latin typeface="+mn-ea"/>
              </a:rPr>
              <a:t>英語版</a:t>
            </a:r>
            <a:r>
              <a:rPr lang="en-US" altLang="ja-JP" sz="1200" b="0" cap="none" spc="0" dirty="0">
                <a:ln w="0"/>
                <a:solidFill>
                  <a:schemeClr val="tx1"/>
                </a:solidFill>
                <a:effectLst>
                  <a:outerShdw blurRad="38100" dist="19050" dir="2700000" algn="tl" rotWithShape="0">
                    <a:schemeClr val="dk1">
                      <a:alpha val="40000"/>
                    </a:schemeClr>
                  </a:outerShdw>
                </a:effectLst>
                <a:latin typeface="+mn-ea"/>
              </a:rPr>
              <a:t>】</a:t>
            </a:r>
            <a:endParaRPr lang="ja-JP" altLang="en-US" sz="1200" b="0" cap="none" spc="0" dirty="0">
              <a:ln w="0"/>
              <a:solidFill>
                <a:schemeClr val="tx1"/>
              </a:solidFill>
              <a:effectLst>
                <a:outerShdw blurRad="38100" dist="19050" dir="2700000" algn="tl" rotWithShape="0">
                  <a:schemeClr val="dk1">
                    <a:alpha val="40000"/>
                  </a:schemeClr>
                </a:outerShdw>
              </a:effectLst>
              <a:latin typeface="+mn-ea"/>
            </a:endParaRPr>
          </a:p>
        </p:txBody>
      </p:sp>
    </p:spTree>
    <p:extLst>
      <p:ext uri="{BB962C8B-B14F-4D97-AF65-F5344CB8AC3E}">
        <p14:creationId xmlns:p14="http://schemas.microsoft.com/office/powerpoint/2010/main" val="102562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0" r="-122000" b="-200000"/>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AC3E931-59A7-45C1-A355-AF609024FA11}"/>
              </a:ext>
            </a:extLst>
          </p:cNvPr>
          <p:cNvSpPr/>
          <p:nvPr/>
        </p:nvSpPr>
        <p:spPr>
          <a:xfrm>
            <a:off x="222242" y="137330"/>
            <a:ext cx="6119182" cy="690575"/>
          </a:xfrm>
          <a:prstGeom prst="rect">
            <a:avLst/>
          </a:prstGeom>
          <a:noFill/>
        </p:spPr>
        <p:txBody>
          <a:bodyPr wrap="square" lIns="74295" tIns="37148" rIns="74295" bIns="37148">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ja-JP" sz="4000" b="1" i="0" u="none" strike="noStrike" kern="1200" cap="none" spc="0" normalizeH="0" baseline="0" noProof="0" dirty="0">
                <a:ln w="0"/>
                <a:solidFill>
                  <a:srgbClr val="FB5543"/>
                </a:solidFill>
                <a:effectLst>
                  <a:glow rad="63500">
                    <a:prstClr val="white">
                      <a:alpha val="76000"/>
                    </a:prstClr>
                  </a:glow>
                </a:effectLst>
                <a:uLnTx/>
                <a:uFillTx/>
                <a:latin typeface="Juice ITC" panose="04040403040002020202" pitchFamily="82" charset="0"/>
                <a:ea typeface="游ゴシック" panose="020B0400000000000000" pitchFamily="50" charset="-128"/>
              </a:rPr>
              <a:t>What is DV (Domestic Violence) ? </a:t>
            </a:r>
            <a:endParaRPr kumimoji="0" lang="pt-BR" altLang="ja-JP" sz="4000" b="1" i="0" u="none" strike="noStrike" kern="1200" cap="none" spc="0" normalizeH="0" baseline="0" noProof="0" dirty="0">
              <a:ln w="0"/>
              <a:solidFill>
                <a:srgbClr val="FB5543"/>
              </a:solidFill>
              <a:effectLst>
                <a:glow rad="63500">
                  <a:prstClr val="white">
                    <a:alpha val="76000"/>
                  </a:prstClr>
                </a:glow>
              </a:effectLst>
              <a:uLnTx/>
              <a:uFillTx/>
              <a:latin typeface="Juice ITC" panose="04040403040A02020202" pitchFamily="82" charset="0"/>
              <a:ea typeface="游ゴシック" panose="020B0400000000000000" pitchFamily="50" charset="-128"/>
            </a:endParaRPr>
          </a:p>
        </p:txBody>
      </p:sp>
      <p:sp>
        <p:nvSpPr>
          <p:cNvPr id="3" name="正方形/長方形 2">
            <a:extLst>
              <a:ext uri="{FF2B5EF4-FFF2-40B4-BE49-F238E27FC236}">
                <a16:creationId xmlns:a16="http://schemas.microsoft.com/office/drawing/2014/main" id="{EAE8D1D8-1474-4889-97F0-C3115D8AB613}"/>
              </a:ext>
            </a:extLst>
          </p:cNvPr>
          <p:cNvSpPr/>
          <p:nvPr/>
        </p:nvSpPr>
        <p:spPr>
          <a:xfrm>
            <a:off x="244077" y="837898"/>
            <a:ext cx="6358666" cy="923330"/>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ja-JP" sz="1800" dirty="0">
                <a:effectLst>
                  <a:glow rad="101600">
                    <a:schemeClr val="bg1">
                      <a:alpha val="40000"/>
                    </a:schemeClr>
                  </a:glow>
                </a:effectLst>
                <a:ea typeface="游明朝" panose="02020400000000000000" pitchFamily="18" charset="-128"/>
                <a:cs typeface="Helvetica" panose="020B0604020202020204" pitchFamily="34" charset="0"/>
              </a:rPr>
              <a:t>Domestic violence is the violence of someone you have a close relationship with, such as your spouse or lover. Violent person tries to control his/her partner through various kinds of "violence".</a:t>
            </a:r>
            <a:endParaRPr kumimoji="0" lang="ja-JP" altLang="en-US" sz="1600" b="0" i="0" u="none" strike="noStrike" kern="1200" cap="none" spc="0" normalizeH="0" baseline="0" noProof="0" dirty="0">
              <a:ln w="0"/>
              <a:solidFill>
                <a:prstClr val="black"/>
              </a:solidFill>
              <a:effectLst>
                <a:glow rad="101600">
                  <a:schemeClr val="bg1">
                    <a:alpha val="40000"/>
                  </a:schemeClr>
                </a:glow>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grpSp>
        <p:nvGrpSpPr>
          <p:cNvPr id="9" name="グループ化 8">
            <a:extLst>
              <a:ext uri="{FF2B5EF4-FFF2-40B4-BE49-F238E27FC236}">
                <a16:creationId xmlns:a16="http://schemas.microsoft.com/office/drawing/2014/main" id="{DC27CEF2-40AB-441B-875F-F1ACBD58D7E7}"/>
              </a:ext>
            </a:extLst>
          </p:cNvPr>
          <p:cNvGrpSpPr/>
          <p:nvPr/>
        </p:nvGrpSpPr>
        <p:grpSpPr>
          <a:xfrm>
            <a:off x="320634" y="1865369"/>
            <a:ext cx="6216732" cy="5883756"/>
            <a:chOff x="338447" y="2416627"/>
            <a:chExt cx="6216732" cy="5943601"/>
          </a:xfrm>
        </p:grpSpPr>
        <p:sp>
          <p:nvSpPr>
            <p:cNvPr id="4" name="四角形: 角を丸くする 3">
              <a:extLst>
                <a:ext uri="{FF2B5EF4-FFF2-40B4-BE49-F238E27FC236}">
                  <a16:creationId xmlns:a16="http://schemas.microsoft.com/office/drawing/2014/main" id="{4930E5EF-490A-461D-A527-48B29294BBF8}"/>
                </a:ext>
              </a:extLst>
            </p:cNvPr>
            <p:cNvSpPr/>
            <p:nvPr/>
          </p:nvSpPr>
          <p:spPr>
            <a:xfrm>
              <a:off x="338447" y="2428503"/>
              <a:ext cx="6216732" cy="5931725"/>
            </a:xfrm>
            <a:prstGeom prst="roundRect">
              <a:avLst>
                <a:gd name="adj" fmla="val 2918"/>
              </a:avLst>
            </a:prstGeom>
            <a:solidFill>
              <a:srgbClr val="FFFFE1"/>
            </a:solidFill>
            <a:ln w="38100">
              <a:solidFill>
                <a:srgbClr val="FB5543"/>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四角形: 上の 2 つの角を丸める 7">
              <a:extLst>
                <a:ext uri="{FF2B5EF4-FFF2-40B4-BE49-F238E27FC236}">
                  <a16:creationId xmlns:a16="http://schemas.microsoft.com/office/drawing/2014/main" id="{6CD684F1-9065-4A72-9526-A7749FBECDC7}"/>
                </a:ext>
              </a:extLst>
            </p:cNvPr>
            <p:cNvSpPr/>
            <p:nvPr/>
          </p:nvSpPr>
          <p:spPr>
            <a:xfrm>
              <a:off x="338447" y="2416627"/>
              <a:ext cx="6216732" cy="690575"/>
            </a:xfrm>
            <a:prstGeom prst="round2SameRect">
              <a:avLst>
                <a:gd name="adj1" fmla="val 28572"/>
                <a:gd name="adj2" fmla="val 0"/>
              </a:avLst>
            </a:prstGeom>
            <a:solidFill>
              <a:srgbClr val="FB5543"/>
            </a:solidFill>
            <a:ln>
              <a:solidFill>
                <a:srgbClr val="FB55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0" name="正方形/長方形 9">
            <a:extLst>
              <a:ext uri="{FF2B5EF4-FFF2-40B4-BE49-F238E27FC236}">
                <a16:creationId xmlns:a16="http://schemas.microsoft.com/office/drawing/2014/main" id="{4AC712AA-94B3-46F8-A28C-E2A182BE8C83}"/>
              </a:ext>
            </a:extLst>
          </p:cNvPr>
          <p:cNvSpPr/>
          <p:nvPr/>
        </p:nvSpPr>
        <p:spPr>
          <a:xfrm>
            <a:off x="403440" y="1991032"/>
            <a:ext cx="6039939"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Is there anyone who displays this kind of </a:t>
            </a:r>
            <a:r>
              <a:rPr lang="ja-JP" altLang="ja-JP" sz="2000" b="1" dirty="0">
                <a:solidFill>
                  <a:schemeClr val="bg1"/>
                </a:solidFill>
                <a:effectLst/>
                <a:latin typeface="Segoe UI Emoji" panose="020B0502040204020203" pitchFamily="34" charset="0"/>
                <a:ea typeface="游明朝" panose="02020400000000000000" pitchFamily="18" charset="-128"/>
                <a:cs typeface="Helvetica" panose="020B0604020202020204" pitchFamily="34" charset="0"/>
              </a:rPr>
              <a:t>"violence"</a:t>
            </a:r>
            <a:r>
              <a:rPr kumimoji="0" lang="pt-BR" altLang="ja-JP" sz="2000" b="1" i="0" u="none" strike="noStrike" kern="1200" cap="none" spc="0" normalizeH="0" baseline="0" noProof="0" dirty="0">
                <a:ln w="10160">
                  <a:solidFill>
                    <a:prstClr val="white"/>
                  </a:solidFill>
                  <a:prstDash val="solid"/>
                </a:ln>
                <a:solidFill>
                  <a:srgbClr val="FFFFFF"/>
                </a:solidFill>
                <a:effectLst>
                  <a:outerShdw blurRad="38100" dist="22860" dir="5400000" algn="tl" rotWithShape="0">
                    <a:srgbClr val="000000">
                      <a:alpha val="30000"/>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endParaRPr kumimoji="0" lang="ja-JP" altLang="en-US" sz="2000" b="1" i="0" u="none" strike="noStrike" kern="1200" cap="none" spc="0" normalizeH="0" baseline="0" noProof="0" dirty="0">
              <a:ln w="10160">
                <a:solidFill>
                  <a:prstClr val="white"/>
                </a:solidFill>
                <a:prstDash val="solid"/>
              </a:ln>
              <a:solidFill>
                <a:srgbClr val="FFFFFF"/>
              </a:solidFill>
              <a:effectLst>
                <a:outerShdw blurRad="38100" dist="22860" dir="5400000" algn="tl" rotWithShape="0">
                  <a:srgbClr val="000000">
                    <a:alpha val="30000"/>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11" name="四角形: 角を丸くする 10">
            <a:extLst>
              <a:ext uri="{FF2B5EF4-FFF2-40B4-BE49-F238E27FC236}">
                <a16:creationId xmlns:a16="http://schemas.microsoft.com/office/drawing/2014/main" id="{B3DA3D26-F475-4806-8D2A-925A6C494850}"/>
              </a:ext>
            </a:extLst>
          </p:cNvPr>
          <p:cNvSpPr/>
          <p:nvPr/>
        </p:nvSpPr>
        <p:spPr>
          <a:xfrm>
            <a:off x="659559" y="2720545"/>
            <a:ext cx="5527704" cy="277844"/>
          </a:xfrm>
          <a:prstGeom prst="roundRect">
            <a:avLst>
              <a:gd name="adj" fmla="val 50000"/>
            </a:avLst>
          </a:prstGeom>
          <a:solidFill>
            <a:srgbClr val="FD9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63EAE9B8-FAB2-425F-8F28-04CF707F2B92}"/>
              </a:ext>
            </a:extLst>
          </p:cNvPr>
          <p:cNvSpPr/>
          <p:nvPr/>
        </p:nvSpPr>
        <p:spPr>
          <a:xfrm>
            <a:off x="2367932" y="2636427"/>
            <a:ext cx="2130348" cy="40011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Physical violence</a:t>
            </a:r>
            <a:endParaRPr kumimoji="0" lang="ja-JP" altLang="en-US" sz="2400" b="1"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963A8A28-3A39-411B-B40F-F84FBFF30A48}"/>
              </a:ext>
            </a:extLst>
          </p:cNvPr>
          <p:cNvSpPr txBox="1"/>
          <p:nvPr/>
        </p:nvSpPr>
        <p:spPr>
          <a:xfrm>
            <a:off x="659955" y="3021767"/>
            <a:ext cx="57689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Beating</a:t>
            </a:r>
            <a:r>
              <a:rPr kumimoji="1" lang="pt-BR"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mn-cs"/>
              </a:rPr>
              <a:t>			</a:t>
            </a: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Pulling hair</a:t>
            </a:r>
            <a:r>
              <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mn-cs"/>
              </a:rPr>
              <a:t>			</a:t>
            </a: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Throwing objects</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Kicking</a:t>
            </a:r>
            <a:r>
              <a:rPr kumimoji="1" lang="en-US" altLang="ja-JP" sz="1200" b="1" dirty="0">
                <a:solidFill>
                  <a:prstClr val="black"/>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rPr>
              <a:t>			</a:t>
            </a: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Strangling</a:t>
            </a:r>
            <a:endPar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EA48FFB8-3012-4E1F-909F-B3A56A4DC5CD}"/>
              </a:ext>
            </a:extLst>
          </p:cNvPr>
          <p:cNvSpPr txBox="1"/>
          <p:nvPr/>
        </p:nvSpPr>
        <p:spPr>
          <a:xfrm>
            <a:off x="648459" y="3847837"/>
            <a:ext cx="57689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Yelling loudly</a:t>
            </a:r>
            <a:r>
              <a:rPr kumimoji="1" lang="pt-BR"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rPr>
              <a:t> 				</a:t>
            </a: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Not listening</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Frightening</a:t>
            </a:r>
            <a:r>
              <a:rPr kumimoji="1" lang="pt-BR"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mn-cs"/>
              </a:rPr>
              <a:t>		</a:t>
            </a:r>
            <a:r>
              <a:rPr kumimoji="1" lang="ja-JP" altLang="en-US" sz="120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kumimoji="1" lang="pt-BR" altLang="ja-JP" sz="120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Making fool of yourself</a:t>
            </a:r>
            <a:endPar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15" name="四角形: 角を丸くする 14">
            <a:extLst>
              <a:ext uri="{FF2B5EF4-FFF2-40B4-BE49-F238E27FC236}">
                <a16:creationId xmlns:a16="http://schemas.microsoft.com/office/drawing/2014/main" id="{04C89926-4AA7-4AA3-AA17-287D4F9562C5}"/>
              </a:ext>
            </a:extLst>
          </p:cNvPr>
          <p:cNvSpPr/>
          <p:nvPr/>
        </p:nvSpPr>
        <p:spPr>
          <a:xfrm>
            <a:off x="665148" y="3569993"/>
            <a:ext cx="5527704" cy="277844"/>
          </a:xfrm>
          <a:prstGeom prst="roundRect">
            <a:avLst>
              <a:gd name="adj" fmla="val 50000"/>
            </a:avLst>
          </a:prstGeom>
          <a:solidFill>
            <a:srgbClr val="FD9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4DCB268D-C549-43BD-85C5-2DBE4A95E821}"/>
              </a:ext>
            </a:extLst>
          </p:cNvPr>
          <p:cNvSpPr/>
          <p:nvPr/>
        </p:nvSpPr>
        <p:spPr>
          <a:xfrm>
            <a:off x="2445372" y="3488900"/>
            <a:ext cx="1975468" cy="40011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Mental violence</a:t>
            </a:r>
            <a:endParaRPr kumimoji="0" lang="ja-JP" altLang="en-US" sz="2400" b="1"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17" name="四角形: 角を丸くする 16">
            <a:extLst>
              <a:ext uri="{FF2B5EF4-FFF2-40B4-BE49-F238E27FC236}">
                <a16:creationId xmlns:a16="http://schemas.microsoft.com/office/drawing/2014/main" id="{1D11F70F-0E23-409A-B650-133FA88DE6C6}"/>
              </a:ext>
            </a:extLst>
          </p:cNvPr>
          <p:cNvSpPr/>
          <p:nvPr/>
        </p:nvSpPr>
        <p:spPr>
          <a:xfrm>
            <a:off x="693107" y="4439501"/>
            <a:ext cx="5527704" cy="277844"/>
          </a:xfrm>
          <a:prstGeom prst="roundRect">
            <a:avLst>
              <a:gd name="adj" fmla="val 50000"/>
            </a:avLst>
          </a:prstGeom>
          <a:solidFill>
            <a:srgbClr val="FD9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24DFF583-7C06-48F4-9C7A-062D73690C4E}"/>
              </a:ext>
            </a:extLst>
          </p:cNvPr>
          <p:cNvSpPr/>
          <p:nvPr/>
        </p:nvSpPr>
        <p:spPr>
          <a:xfrm>
            <a:off x="1667604" y="4368061"/>
            <a:ext cx="3753632" cy="40011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Social violence (social isolation)</a:t>
            </a:r>
            <a:endParaRPr kumimoji="0" lang="ja-JP" altLang="en-US" sz="2400" b="1"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6E9962FC-6D3B-4245-9A37-E011D905308D}"/>
              </a:ext>
            </a:extLst>
          </p:cNvPr>
          <p:cNvSpPr txBox="1"/>
          <p:nvPr/>
        </p:nvSpPr>
        <p:spPr>
          <a:xfrm>
            <a:off x="653091" y="4691390"/>
            <a:ext cx="57689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Not allowing to meet relatives and friends</a:t>
            </a:r>
            <a:r>
              <a:rPr kumimoji="1" lang="pt-BR"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kumimoji="1" lang="ja-JP" altLang="en-US" sz="120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Viewing smartphones and SNS without permission</a:t>
            </a:r>
            <a:endPar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BE933380-6A4A-4704-BC42-BEDDDDC39002}"/>
              </a:ext>
            </a:extLst>
          </p:cNvPr>
          <p:cNvSpPr/>
          <p:nvPr/>
        </p:nvSpPr>
        <p:spPr>
          <a:xfrm>
            <a:off x="661042" y="5294398"/>
            <a:ext cx="5527704" cy="277844"/>
          </a:xfrm>
          <a:prstGeom prst="roundRect">
            <a:avLst>
              <a:gd name="adj" fmla="val 50000"/>
            </a:avLst>
          </a:prstGeom>
          <a:solidFill>
            <a:srgbClr val="FD9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EC76FFA0-3987-42D6-B671-198F59312FBF}"/>
              </a:ext>
            </a:extLst>
          </p:cNvPr>
          <p:cNvSpPr/>
          <p:nvPr/>
        </p:nvSpPr>
        <p:spPr>
          <a:xfrm>
            <a:off x="2492781" y="5212614"/>
            <a:ext cx="1861256" cy="40011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Sexual violence</a:t>
            </a:r>
            <a:endParaRPr kumimoji="0" lang="ja-JP" altLang="en-US" sz="2400" b="1"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950811C-7CBF-47AB-89DA-F19EE4A3A68C}"/>
              </a:ext>
            </a:extLst>
          </p:cNvPr>
          <p:cNvSpPr txBox="1"/>
          <p:nvPr/>
        </p:nvSpPr>
        <p:spPr>
          <a:xfrm>
            <a:off x="653352" y="5572242"/>
            <a:ext cx="57689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Forcing sexual activity</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Not cooperating with contraception</a:t>
            </a:r>
            <a:endPar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24" name="四角形: 角を丸くする 23">
            <a:extLst>
              <a:ext uri="{FF2B5EF4-FFF2-40B4-BE49-F238E27FC236}">
                <a16:creationId xmlns:a16="http://schemas.microsoft.com/office/drawing/2014/main" id="{639822A3-1EFC-4286-AF8B-4D416DADE126}"/>
              </a:ext>
            </a:extLst>
          </p:cNvPr>
          <p:cNvSpPr/>
          <p:nvPr/>
        </p:nvSpPr>
        <p:spPr>
          <a:xfrm>
            <a:off x="669254" y="6134231"/>
            <a:ext cx="5527704" cy="277844"/>
          </a:xfrm>
          <a:prstGeom prst="roundRect">
            <a:avLst>
              <a:gd name="adj" fmla="val 50000"/>
            </a:avLst>
          </a:prstGeom>
          <a:solidFill>
            <a:srgbClr val="FD9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73D56326-817D-4C72-9A10-3A5394F07387}"/>
              </a:ext>
            </a:extLst>
          </p:cNvPr>
          <p:cNvSpPr/>
          <p:nvPr/>
        </p:nvSpPr>
        <p:spPr>
          <a:xfrm>
            <a:off x="2300783" y="6048088"/>
            <a:ext cx="1962100" cy="40011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Money violence</a:t>
            </a:r>
            <a:endParaRPr kumimoji="0" lang="ja-JP" altLang="en-US" sz="2400" b="1"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431CB464-173C-4B5C-9897-5BE36820553D}"/>
              </a:ext>
            </a:extLst>
          </p:cNvPr>
          <p:cNvSpPr txBox="1"/>
          <p:nvPr/>
        </p:nvSpPr>
        <p:spPr>
          <a:xfrm>
            <a:off x="653352" y="6404512"/>
            <a:ext cx="57689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Not paying living expenses</a:t>
            </a:r>
            <a:r>
              <a:rPr kumimoji="1" lang="pt-BR"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Not allowing to work</a:t>
            </a:r>
            <a:endParaRPr kumimoji="1" lang="pt-BR"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Spending your savings without permission</a:t>
            </a:r>
            <a:endPar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28" name="四角形: 角を丸くする 27">
            <a:extLst>
              <a:ext uri="{FF2B5EF4-FFF2-40B4-BE49-F238E27FC236}">
                <a16:creationId xmlns:a16="http://schemas.microsoft.com/office/drawing/2014/main" id="{4DEE973D-9965-4760-B07F-BBD1F054270C}"/>
              </a:ext>
            </a:extLst>
          </p:cNvPr>
          <p:cNvSpPr/>
          <p:nvPr/>
        </p:nvSpPr>
        <p:spPr>
          <a:xfrm>
            <a:off x="697553" y="6943924"/>
            <a:ext cx="5527704" cy="277844"/>
          </a:xfrm>
          <a:prstGeom prst="roundRect">
            <a:avLst>
              <a:gd name="adj" fmla="val 50000"/>
            </a:avLst>
          </a:prstGeom>
          <a:solidFill>
            <a:srgbClr val="FD9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CFA88A35-B584-46D0-9EF5-FAEB643A5220}"/>
              </a:ext>
            </a:extLst>
          </p:cNvPr>
          <p:cNvSpPr/>
          <p:nvPr/>
        </p:nvSpPr>
        <p:spPr>
          <a:xfrm>
            <a:off x="2037530" y="6854353"/>
            <a:ext cx="2777080" cy="40011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Violence using children</a:t>
            </a:r>
            <a:endParaRPr kumimoji="0" lang="ja-JP" altLang="en-US" sz="2400" b="1"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5AF73450-C83D-4BDB-8CCD-C3780927D2F8}"/>
              </a:ext>
            </a:extLst>
          </p:cNvPr>
          <p:cNvSpPr txBox="1"/>
          <p:nvPr/>
        </p:nvSpPr>
        <p:spPr>
          <a:xfrm>
            <a:off x="648459" y="7225904"/>
            <a:ext cx="235105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Violence in front of  children</a:t>
            </a:r>
            <a:endPar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07DEB77D-972E-41BE-8ED4-94396A1530A0}"/>
              </a:ext>
            </a:extLst>
          </p:cNvPr>
          <p:cNvSpPr txBox="1"/>
          <p:nvPr/>
        </p:nvSpPr>
        <p:spPr>
          <a:xfrm>
            <a:off x="3048603" y="7223207"/>
            <a:ext cx="29657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Indoctrinating children with bad words</a:t>
            </a:r>
            <a:endParaRPr kumimoji="1" lang="pt-BR"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srgbClr val="FC7264"/>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a:t>
            </a: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Attempting to take away children</a:t>
            </a:r>
            <a:endPar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33" name="正方形/長方形 32">
            <a:extLst>
              <a:ext uri="{FF2B5EF4-FFF2-40B4-BE49-F238E27FC236}">
                <a16:creationId xmlns:a16="http://schemas.microsoft.com/office/drawing/2014/main" id="{A730F9B0-1146-4E37-87F7-34AE0BA2194C}"/>
              </a:ext>
            </a:extLst>
          </p:cNvPr>
          <p:cNvSpPr/>
          <p:nvPr/>
        </p:nvSpPr>
        <p:spPr>
          <a:xfrm>
            <a:off x="437066" y="8561787"/>
            <a:ext cx="3489058" cy="738664"/>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u="sng" dirty="0">
                <a:solidFill>
                  <a:srgbClr val="FF0000"/>
                </a:solidFill>
                <a:effectLst>
                  <a:outerShdw blurRad="38100" dist="38100" dir="2700000" algn="tl">
                    <a:srgbClr val="000000">
                      <a:alpha val="43137"/>
                    </a:srgbClr>
                  </a:outerShdw>
                </a:effectLst>
                <a:uFill>
                  <a:solidFill>
                    <a:srgbClr val="FFC000"/>
                  </a:solidFill>
                </a:uFill>
                <a:latin typeface="Segoe UI Emoji" panose="020B0502040204020203" pitchFamily="34" charset="0"/>
                <a:ea typeface="Segoe UI Emoji" panose="020B0502040204020203" pitchFamily="34" charset="0"/>
                <a:cs typeface="Times New Roman" panose="02020603050405020304" pitchFamily="18" charset="0"/>
              </a:rPr>
              <a:t>Approximately 1 in 4 people</a:t>
            </a:r>
            <a:r>
              <a:rPr lang="en-US" altLang="ja-JP" sz="1400" dirty="0">
                <a:solidFill>
                  <a:srgbClr val="FF0000"/>
                </a:solidFill>
                <a:effectLst>
                  <a:outerShdw blurRad="38100" dist="38100" dir="2700000" algn="tl">
                    <a:srgbClr val="000000">
                      <a:alpha val="43137"/>
                    </a:srgbClr>
                  </a:outerShdw>
                </a:effectLst>
                <a:uFill>
                  <a:solidFill>
                    <a:srgbClr val="FFC000"/>
                  </a:solidFill>
                </a:uFill>
                <a:latin typeface="Segoe UI Emoji" panose="020B0502040204020203" pitchFamily="34" charset="0"/>
                <a:ea typeface="Segoe UI Emoji" panose="020B0502040204020203" pitchFamily="34" charset="0"/>
                <a:cs typeface="Times New Roman" panose="02020603050405020304" pitchFamily="18" charset="0"/>
              </a:rPr>
              <a:t> </a:t>
            </a:r>
            <a:r>
              <a:rPr lang="en-US" altLang="ja-JP" sz="1400" dirty="0">
                <a:effectLst>
                  <a:glow rad="127000">
                    <a:schemeClr val="bg1"/>
                  </a:glow>
                  <a:outerShdw blurRad="50800" dir="3000000" sx="6000" sy="6000" algn="tl">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suffers from DV from his/her partner. Not only women, but also men may suffer from DV.</a:t>
            </a:r>
            <a:endParaRPr kumimoji="0" lang="ja-JP" altLang="en-US" sz="1200" b="0" i="0" u="none" strike="noStrike" kern="1200" cap="none" spc="0" normalizeH="0" baseline="0" noProof="0" dirty="0">
              <a:ln w="0"/>
              <a:solidFill>
                <a:prstClr val="black"/>
              </a:solidFill>
              <a:effectLst>
                <a:glow rad="127000">
                  <a:schemeClr val="bg1"/>
                </a:glow>
                <a:outerShdw blurRad="50800" dir="3000000" sx="6000" sy="6000" algn="tl">
                  <a:srgbClr val="000000">
                    <a:alpha val="0"/>
                  </a:srgbClr>
                </a:outerShdw>
              </a:effectLst>
              <a:uLnTx/>
              <a:uFillTx/>
              <a:latin typeface="Segoe UI Emoji" panose="020B0502040204020203" pitchFamily="34" charset="0"/>
              <a:ea typeface="游ゴシック" panose="020B0400000000000000"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1FF1652F-AFCD-4A2B-8D54-D33BC169753B}"/>
              </a:ext>
            </a:extLst>
          </p:cNvPr>
          <p:cNvPicPr>
            <a:picLocks noChangeAspect="1"/>
          </p:cNvPicPr>
          <p:nvPr/>
        </p:nvPicPr>
        <p:blipFill>
          <a:blip r:embed="rId3"/>
          <a:stretch>
            <a:fillRect/>
          </a:stretch>
        </p:blipFill>
        <p:spPr>
          <a:xfrm>
            <a:off x="3959750" y="7554927"/>
            <a:ext cx="2680233" cy="2296267"/>
          </a:xfrm>
          <a:prstGeom prst="rect">
            <a:avLst/>
          </a:prstGeom>
        </p:spPr>
      </p:pic>
      <p:pic>
        <p:nvPicPr>
          <p:cNvPr id="34" name="図 33">
            <a:extLst>
              <a:ext uri="{FF2B5EF4-FFF2-40B4-BE49-F238E27FC236}">
                <a16:creationId xmlns:a16="http://schemas.microsoft.com/office/drawing/2014/main" id="{584D62AF-99E7-478D-9C43-EE823FDD1238}"/>
              </a:ext>
            </a:extLst>
          </p:cNvPr>
          <p:cNvPicPr/>
          <p:nvPr/>
        </p:nvPicPr>
        <p:blipFill>
          <a:blip r:embed="rId4">
            <a:extLst>
              <a:ext uri="{BEBA8EAE-BF5A-486C-A8C5-ECC9F3942E4B}">
                <a14:imgProps xmlns:a14="http://schemas.microsoft.com/office/drawing/2010/main">
                  <a14:imgLayer r:embed="rId5">
                    <a14:imgEffect>
                      <a14:backgroundRemoval t="9816" b="99387" l="3455" r="95777">
                        <a14:foregroundMark x1="11900" y1="69939" x2="27255" y2="78119"/>
                        <a14:foregroundMark x1="49520" y1="83027" x2="55086" y2="87730"/>
                        <a14:foregroundMark x1="64107" y1="87935" x2="73896" y2="88139"/>
                        <a14:foregroundMark x1="73896" y1="88139" x2="84069" y2="83027"/>
                        <a14:foregroundMark x1="84069" y1="83027" x2="80038" y2="72802"/>
                        <a14:foregroundMark x1="80038" y1="72802" x2="69482" y2="70757"/>
                        <a14:foregroundMark x1="69482" y1="70757" x2="69290" y2="70757"/>
                        <a14:foregroundMark x1="60653" y1="89571" x2="72169" y2="89366"/>
                        <a14:foregroundMark x1="72169" y1="89366" x2="81574" y2="83231"/>
                        <a14:foregroundMark x1="81574" y1="83231" x2="88100" y2="73211"/>
                        <a14:foregroundMark x1="88100" y1="73211" x2="91171" y2="62781"/>
                        <a14:foregroundMark x1="91171" y1="62781" x2="94242" y2="61963"/>
                        <a14:foregroundMark x1="88100" y1="39468" x2="83685" y2="28834"/>
                        <a14:foregroundMark x1="83685" y1="28834" x2="77159" y2="21268"/>
                        <a14:foregroundMark x1="77159" y1="21268" x2="67179" y2="20859"/>
                        <a14:foregroundMark x1="67179" y1="20859" x2="66219" y2="21677"/>
                        <a14:foregroundMark x1="10173" y1="85481" x2="23992" y2="85890"/>
                        <a14:foregroundMark x1="23992" y1="85890" x2="38772" y2="83231"/>
                        <a14:foregroundMark x1="7294" y1="65644" x2="8445" y2="73211"/>
                        <a14:foregroundMark x1="9597" y1="64008" x2="19194" y2="64417"/>
                        <a14:foregroundMark x1="19194" y1="64417" x2="38004" y2="72188"/>
                        <a14:foregroundMark x1="5758" y1="86503" x2="14395" y2="92638"/>
                        <a14:foregroundMark x1="14395" y1="92638" x2="14587" y2="92434"/>
                        <a14:foregroundMark x1="77716" y1="99558" x2="77543" y2="99591"/>
                        <a14:foregroundMark x1="85029" y1="98160" x2="83256" y2="98499"/>
                        <a14:foregroundMark x1="29367" y1="55215" x2="34933" y2="64008"/>
                        <a14:foregroundMark x1="34933" y1="64008" x2="37044" y2="63395"/>
                        <a14:foregroundMark x1="52015" y1="50716" x2="50864" y2="50920"/>
                        <a14:foregroundMark x1="53359" y1="50307" x2="51440" y2="51125"/>
                        <a14:foregroundMark x1="92131" y1="96728" x2="81574" y2="97546"/>
                        <a14:foregroundMark x1="81574" y1="97546" x2="72553" y2="95297"/>
                        <a14:foregroundMark x1="66167" y1="96143" x2="59501" y2="95910"/>
                        <a14:foregroundMark x1="71209" y1="96319" x2="66543" y2="96156"/>
                        <a14:foregroundMark x1="3839" y1="63395" x2="4990" y2="92843"/>
                        <a14:foregroundMark x1="4223" y1="78937" x2="4607" y2="86094"/>
                        <a14:foregroundMark x1="4607" y1="75869" x2="3455" y2="83845"/>
                        <a14:foregroundMark x1="45489" y1="94479" x2="55470" y2="96115"/>
                        <a14:foregroundMark x1="55470" y1="96115" x2="65835" y2="95706"/>
                        <a14:foregroundMark x1="65835" y1="95706" x2="87140" y2="98160"/>
                        <a14:foregroundMark x1="87140" y1="98160" x2="94626" y2="90593"/>
                        <a14:foregroundMark x1="94626" y1="90593" x2="95585" y2="79959"/>
                        <a14:foregroundMark x1="95585" y1="79959" x2="95777" y2="91002"/>
                        <a14:foregroundMark x1="95777" y1="91002" x2="93090" y2="97137"/>
                        <a14:foregroundMark x1="46449" y1="94888" x2="6142" y2="94070"/>
                        <a14:foregroundMark x1="30326" y1="95297" x2="6526" y2="94683"/>
                        <a14:foregroundMark x1="14012" y1="95297" x2="4798" y2="92025"/>
                        <a14:foregroundMark x1="4798" y1="92025" x2="3455" y2="84663"/>
                        <a14:foregroundMark x1="5566" y1="94683" x2="5566" y2="94683"/>
                        <a14:foregroundMark x1="4990" y1="94479" x2="5950" y2="95297"/>
                        <a14:foregroundMark x1="54702" y1="50920" x2="45873" y2="54192"/>
                        <a14:foregroundMark x1="56046" y1="50511" x2="47601" y2="53579"/>
                        <a14:foregroundMark x1="55662" y1="53783" x2="54319" y2="55010"/>
                        <a14:backgroundMark x1="36852" y1="34356" x2="45681" y2="37014"/>
                        <a14:backgroundMark x1="47217" y1="41513" x2="37620" y2="36810"/>
                        <a14:backgroundMark x1="37620" y1="36810" x2="41267" y2="35583"/>
                        <a14:backgroundMark x1="38004" y1="40491" x2="47409" y2="44990"/>
                        <a14:backgroundMark x1="47409" y1="44990" x2="41267" y2="34969"/>
                        <a14:backgroundMark x1="41267" y1="34969" x2="43378" y2="34765"/>
                        <a14:backgroundMark x1="57582" y1="10225" x2="57390" y2="19632"/>
                        <a14:backgroundMark x1="51440" y1="31697" x2="41459" y2="31697"/>
                        <a14:backgroundMark x1="41459" y1="31697" x2="41075" y2="32106"/>
                        <a14:backgroundMark x1="21689" y1="35787" x2="33589" y2="47444"/>
                        <a14:backgroundMark x1="35317" y1="47444" x2="25912" y2="42536"/>
                        <a14:backgroundMark x1="25912" y1="42536" x2="20345" y2="37219"/>
                        <a14:backgroundMark x1="35125" y1="48671" x2="25144" y2="42945"/>
                        <a14:backgroundMark x1="25144" y1="42945" x2="19578" y2="37219"/>
                      </a14:backgroundRemoval>
                    </a14:imgEffect>
                  </a14:imgLayer>
                </a14:imgProps>
              </a:ext>
            </a:extLst>
          </a:blip>
          <a:stretch>
            <a:fillRect/>
          </a:stretch>
        </p:blipFill>
        <p:spPr>
          <a:xfrm>
            <a:off x="4467249" y="8106757"/>
            <a:ext cx="2271998" cy="1751700"/>
          </a:xfrm>
          <a:prstGeom prst="rect">
            <a:avLst/>
          </a:prstGeom>
        </p:spPr>
      </p:pic>
      <p:pic>
        <p:nvPicPr>
          <p:cNvPr id="37" name="図 36">
            <a:extLst>
              <a:ext uri="{FF2B5EF4-FFF2-40B4-BE49-F238E27FC236}">
                <a16:creationId xmlns:a16="http://schemas.microsoft.com/office/drawing/2014/main" id="{C3AA8148-09C0-4186-AC51-585C148471FE}"/>
              </a:ext>
            </a:extLst>
          </p:cNvPr>
          <p:cNvPicPr>
            <a:picLocks noChangeAspect="1"/>
          </p:cNvPicPr>
          <p:nvPr/>
        </p:nvPicPr>
        <p:blipFill>
          <a:blip r:embed="rId6"/>
          <a:stretch>
            <a:fillRect/>
          </a:stretch>
        </p:blipFill>
        <p:spPr>
          <a:xfrm rot="20815245">
            <a:off x="4755292" y="8369618"/>
            <a:ext cx="409347" cy="681098"/>
          </a:xfrm>
          <a:prstGeom prst="rect">
            <a:avLst/>
          </a:prstGeom>
        </p:spPr>
      </p:pic>
      <p:sp>
        <p:nvSpPr>
          <p:cNvPr id="32" name="正方形/長方形 31">
            <a:extLst>
              <a:ext uri="{FF2B5EF4-FFF2-40B4-BE49-F238E27FC236}">
                <a16:creationId xmlns:a16="http://schemas.microsoft.com/office/drawing/2014/main" id="{2249E514-2F29-4A3A-B1D0-E6AF1B282D4B}"/>
              </a:ext>
            </a:extLst>
          </p:cNvPr>
          <p:cNvSpPr/>
          <p:nvPr/>
        </p:nvSpPr>
        <p:spPr>
          <a:xfrm>
            <a:off x="179796" y="7919332"/>
            <a:ext cx="4706900" cy="505909"/>
          </a:xfrm>
          <a:prstGeom prst="rect">
            <a:avLst/>
          </a:prstGeom>
          <a:noFill/>
        </p:spPr>
        <p:txBody>
          <a:bodyPr wrap="square" lIns="74295" tIns="37148" rIns="74295" bIns="37148">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rgbClr val="FB5543"/>
                </a:solidFill>
                <a:effectLst>
                  <a:glow rad="63500">
                    <a:schemeClr val="bg1">
                      <a:alpha val="76000"/>
                    </a:schemeClr>
                  </a:glow>
                </a:effectLst>
                <a:latin typeface="Juice ITC" panose="04040403040A02020202" pitchFamily="82" charset="0"/>
                <a:cs typeface="Times New Roman" panose="02020603050405020304" pitchFamily="18" charset="0"/>
              </a:rPr>
              <a:t>There are men suffering from DV as well !</a:t>
            </a:r>
            <a:endParaRPr kumimoji="0" lang="pt-BR" altLang="ja-JP" sz="2800" b="1" i="0" u="none" strike="noStrike" kern="1200" cap="none" spc="0" normalizeH="0" baseline="0" noProof="0" dirty="0">
              <a:ln w="0"/>
              <a:solidFill>
                <a:srgbClr val="FB5543"/>
              </a:solidFill>
              <a:effectLst>
                <a:glow rad="63500">
                  <a:schemeClr val="bg1">
                    <a:alpha val="76000"/>
                  </a:schemeClr>
                </a:glow>
              </a:effectLst>
              <a:uLnTx/>
              <a:uFillTx/>
              <a:latin typeface="Juice ITC" panose="04040403040002020202" pitchFamily="82" charset="0"/>
              <a:ea typeface="游ゴシック" panose="020B0400000000000000" pitchFamily="50" charset="-128"/>
            </a:endParaRPr>
          </a:p>
        </p:txBody>
      </p:sp>
      <p:sp>
        <p:nvSpPr>
          <p:cNvPr id="39" name="正方形/長方形 38">
            <a:extLst>
              <a:ext uri="{FF2B5EF4-FFF2-40B4-BE49-F238E27FC236}">
                <a16:creationId xmlns:a16="http://schemas.microsoft.com/office/drawing/2014/main" id="{975D2EC8-1AE3-46A0-90B2-59B58D6EF700}"/>
              </a:ext>
            </a:extLst>
          </p:cNvPr>
          <p:cNvSpPr/>
          <p:nvPr/>
        </p:nvSpPr>
        <p:spPr>
          <a:xfrm>
            <a:off x="403440" y="9451396"/>
            <a:ext cx="4033664" cy="230832"/>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800" i="0" u="none" strike="noStrike" kern="1200" cap="none" spc="0" normalizeH="0" baseline="0" noProof="0" dirty="0">
                <a:ln w="0"/>
                <a:solidFill>
                  <a:prstClr val="black"/>
                </a:solidFill>
                <a:uLnTx/>
                <a:uFillTx/>
                <a:latin typeface="Segoe UI Emoji" panose="020B0502040204020203" pitchFamily="34" charset="0"/>
                <a:ea typeface="Segoe UI Emoji" panose="020B0502040204020203" pitchFamily="34" charset="0"/>
                <a:cs typeface="Segoe UI" panose="020B0502040204020203" pitchFamily="34" charset="0"/>
              </a:rPr>
              <a:t>※</a:t>
            </a:r>
            <a:r>
              <a:rPr lang="ja-JP" altLang="ja-JP" sz="9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Cabinet Office "Survey Report on Violence Between Men and </a:t>
            </a:r>
            <a:r>
              <a:rPr lang="pt-BR" altLang="ja-JP" sz="9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 </a:t>
            </a:r>
            <a:r>
              <a:rPr lang="ja-JP" altLang="ja-JP" sz="900" dirty="0">
                <a:solidFill>
                  <a:srgbClr val="000000"/>
                </a:solidFill>
                <a:latin typeface="Times New Roman" panose="02020603050405020304" pitchFamily="18" charset="0"/>
                <a:ea typeface="游明朝" panose="02020400000000000000" pitchFamily="18" charset="-128"/>
                <a:cs typeface="Times New Roman" panose="02020603050405020304" pitchFamily="18" charset="0"/>
              </a:rPr>
              <a:t>Women" (2017)</a:t>
            </a:r>
            <a:endParaRPr kumimoji="0" lang="ja-JP" altLang="en-US" sz="1050" i="0" u="none" strike="noStrike" kern="1200" cap="none" spc="0" normalizeH="0" baseline="0" noProof="0" dirty="0">
              <a:ln w="0"/>
              <a:solidFill>
                <a:prstClr val="black"/>
              </a:solidFill>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137378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0" r="-122000" b="-200000"/>
          </a:stretch>
        </a:blipFill>
        <a:effectLst/>
      </p:bgPr>
    </p:bg>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018BD119-9C64-45E6-BF38-9A6569857D29}"/>
              </a:ext>
            </a:extLst>
          </p:cNvPr>
          <p:cNvGrpSpPr/>
          <p:nvPr/>
        </p:nvGrpSpPr>
        <p:grpSpPr>
          <a:xfrm>
            <a:off x="1420356" y="3611171"/>
            <a:ext cx="2435408" cy="2288220"/>
            <a:chOff x="2445594" y="2251550"/>
            <a:chExt cx="2435408" cy="2288220"/>
          </a:xfrm>
        </p:grpSpPr>
        <p:pic>
          <p:nvPicPr>
            <p:cNvPr id="71" name="図 70">
              <a:extLst>
                <a:ext uri="{FF2B5EF4-FFF2-40B4-BE49-F238E27FC236}">
                  <a16:creationId xmlns:a16="http://schemas.microsoft.com/office/drawing/2014/main" id="{1F749158-F942-472C-ABC0-475D00D73FD7}"/>
                </a:ext>
              </a:extLst>
            </p:cNvPr>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486139" y="2301598"/>
              <a:ext cx="2354319" cy="2138946"/>
            </a:xfrm>
            <a:prstGeom prst="rect">
              <a:avLst/>
            </a:prstGeom>
            <a:noFill/>
            <a:ln>
              <a:noFill/>
            </a:ln>
            <a:effectLst/>
          </p:spPr>
        </p:pic>
        <p:pic>
          <p:nvPicPr>
            <p:cNvPr id="72" name="図 71">
              <a:extLst>
                <a:ext uri="{FF2B5EF4-FFF2-40B4-BE49-F238E27FC236}">
                  <a16:creationId xmlns:a16="http://schemas.microsoft.com/office/drawing/2014/main" id="{745757DC-DE0E-4B85-9D77-187FD402AD60}"/>
                </a:ext>
              </a:extLst>
            </p:cNvPr>
            <p:cNvPicPr/>
            <p:nvPr/>
          </p:nvPicPr>
          <p:blipFill>
            <a:blip r:embed="rId3">
              <a:duotone>
                <a:prstClr val="black"/>
                <a:schemeClr val="accent1">
                  <a:lumMod val="40000"/>
                  <a:lumOff val="60000"/>
                  <a:tint val="45000"/>
                  <a:satMod val="400000"/>
                </a:schemeClr>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445594" y="2251550"/>
              <a:ext cx="2435408" cy="2288220"/>
            </a:xfrm>
            <a:prstGeom prst="rect">
              <a:avLst/>
            </a:prstGeom>
            <a:noFill/>
            <a:ln>
              <a:noFill/>
            </a:ln>
            <a:effectLst>
              <a:softEdge rad="190500"/>
            </a:effectLst>
          </p:spPr>
        </p:pic>
      </p:grpSp>
      <p:grpSp>
        <p:nvGrpSpPr>
          <p:cNvPr id="67" name="グループ化 66">
            <a:extLst>
              <a:ext uri="{FF2B5EF4-FFF2-40B4-BE49-F238E27FC236}">
                <a16:creationId xmlns:a16="http://schemas.microsoft.com/office/drawing/2014/main" id="{84762AD5-959C-4C34-B932-EEB1F6F37F23}"/>
              </a:ext>
            </a:extLst>
          </p:cNvPr>
          <p:cNvGrpSpPr/>
          <p:nvPr/>
        </p:nvGrpSpPr>
        <p:grpSpPr>
          <a:xfrm>
            <a:off x="3737086" y="3529791"/>
            <a:ext cx="2435408" cy="2288220"/>
            <a:chOff x="2445594" y="2251550"/>
            <a:chExt cx="2435408" cy="2288220"/>
          </a:xfrm>
        </p:grpSpPr>
        <p:pic>
          <p:nvPicPr>
            <p:cNvPr id="68" name="図 67">
              <a:extLst>
                <a:ext uri="{FF2B5EF4-FFF2-40B4-BE49-F238E27FC236}">
                  <a16:creationId xmlns:a16="http://schemas.microsoft.com/office/drawing/2014/main" id="{832D3285-17F0-48C1-9953-7B843C0090FB}"/>
                </a:ext>
              </a:extLst>
            </p:cNvPr>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486139" y="2301598"/>
              <a:ext cx="2354319" cy="2138946"/>
            </a:xfrm>
            <a:prstGeom prst="rect">
              <a:avLst/>
            </a:prstGeom>
            <a:noFill/>
            <a:ln>
              <a:noFill/>
            </a:ln>
            <a:effectLst/>
          </p:spPr>
        </p:pic>
        <p:pic>
          <p:nvPicPr>
            <p:cNvPr id="69" name="図 68">
              <a:extLst>
                <a:ext uri="{FF2B5EF4-FFF2-40B4-BE49-F238E27FC236}">
                  <a16:creationId xmlns:a16="http://schemas.microsoft.com/office/drawing/2014/main" id="{6BAF9E24-E055-4C72-8C7D-00839824E4FF}"/>
                </a:ext>
              </a:extLst>
            </p:cNvPr>
            <p:cNvPicPr/>
            <p:nvPr/>
          </p:nvPicPr>
          <p:blipFill>
            <a:blip r:embed="rId3">
              <a:duotone>
                <a:prstClr val="black"/>
                <a:srgbClr val="F89576">
                  <a:tint val="45000"/>
                  <a:satMod val="400000"/>
                </a:srgbClr>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445594" y="2251550"/>
              <a:ext cx="2435408" cy="2288220"/>
            </a:xfrm>
            <a:prstGeom prst="rect">
              <a:avLst/>
            </a:prstGeom>
            <a:noFill/>
            <a:ln>
              <a:noFill/>
            </a:ln>
            <a:effectLst>
              <a:softEdge rad="190500"/>
            </a:effectLst>
          </p:spPr>
        </p:pic>
      </p:grpSp>
      <p:grpSp>
        <p:nvGrpSpPr>
          <p:cNvPr id="65" name="グループ化 64">
            <a:extLst>
              <a:ext uri="{FF2B5EF4-FFF2-40B4-BE49-F238E27FC236}">
                <a16:creationId xmlns:a16="http://schemas.microsoft.com/office/drawing/2014/main" id="{CCB4DA50-CDFD-4A15-AB9A-BD814788C17C}"/>
              </a:ext>
            </a:extLst>
          </p:cNvPr>
          <p:cNvGrpSpPr/>
          <p:nvPr/>
        </p:nvGrpSpPr>
        <p:grpSpPr>
          <a:xfrm>
            <a:off x="2374724" y="2025689"/>
            <a:ext cx="2435408" cy="2288220"/>
            <a:chOff x="2445594" y="2251550"/>
            <a:chExt cx="2435408" cy="2288220"/>
          </a:xfrm>
        </p:grpSpPr>
        <p:pic>
          <p:nvPicPr>
            <p:cNvPr id="63" name="図 62">
              <a:extLst>
                <a:ext uri="{FF2B5EF4-FFF2-40B4-BE49-F238E27FC236}">
                  <a16:creationId xmlns:a16="http://schemas.microsoft.com/office/drawing/2014/main" id="{ADFF1B80-0E83-402C-8CA7-DC32EF508EEB}"/>
                </a:ext>
              </a:extLst>
            </p:cNvPr>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486139" y="2301598"/>
              <a:ext cx="2354319" cy="2138946"/>
            </a:xfrm>
            <a:prstGeom prst="rect">
              <a:avLst/>
            </a:prstGeom>
            <a:noFill/>
            <a:ln>
              <a:noFill/>
            </a:ln>
            <a:effectLst/>
          </p:spPr>
        </p:pic>
        <p:pic>
          <p:nvPicPr>
            <p:cNvPr id="64" name="図 63">
              <a:extLst>
                <a:ext uri="{FF2B5EF4-FFF2-40B4-BE49-F238E27FC236}">
                  <a16:creationId xmlns:a16="http://schemas.microsoft.com/office/drawing/2014/main" id="{41F3E102-40B1-4D30-A402-742931639CA8}"/>
                </a:ext>
              </a:extLst>
            </p:cNvPr>
            <p:cNvPicPr/>
            <p:nvPr/>
          </p:nvPicPr>
          <p:blipFill>
            <a:blip r:embed="rId3">
              <a:duotone>
                <a:prstClr val="black"/>
                <a:srgbClr val="FDF817">
                  <a:tint val="45000"/>
                  <a:satMod val="400000"/>
                </a:srgbClr>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2445594" y="2251550"/>
              <a:ext cx="2435408" cy="2288220"/>
            </a:xfrm>
            <a:prstGeom prst="rect">
              <a:avLst/>
            </a:prstGeom>
            <a:noFill/>
            <a:ln>
              <a:noFill/>
            </a:ln>
            <a:effectLst>
              <a:softEdge rad="190500"/>
            </a:effectLst>
          </p:spPr>
        </p:pic>
      </p:grpSp>
      <p:sp>
        <p:nvSpPr>
          <p:cNvPr id="2" name="正方形/長方形 1">
            <a:extLst>
              <a:ext uri="{FF2B5EF4-FFF2-40B4-BE49-F238E27FC236}">
                <a16:creationId xmlns:a16="http://schemas.microsoft.com/office/drawing/2014/main" id="{7AC3E931-59A7-45C1-A355-AF609024FA11}"/>
              </a:ext>
            </a:extLst>
          </p:cNvPr>
          <p:cNvSpPr/>
          <p:nvPr/>
        </p:nvSpPr>
        <p:spPr>
          <a:xfrm>
            <a:off x="130803" y="108062"/>
            <a:ext cx="4695799" cy="844463"/>
          </a:xfrm>
          <a:prstGeom prst="rect">
            <a:avLst/>
          </a:prstGeom>
          <a:noFill/>
        </p:spPr>
        <p:txBody>
          <a:bodyPr wrap="square" lIns="74295" tIns="37148" rIns="74295" bIns="37148">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lang="en-US" altLang="ja-JP" sz="2800" b="1" dirty="0">
                <a:solidFill>
                  <a:srgbClr val="548235"/>
                </a:solidFill>
                <a:effectLst>
                  <a:glow rad="63500">
                    <a:schemeClr val="bg1">
                      <a:alpha val="76000"/>
                    </a:schemeClr>
                  </a:glow>
                </a:effectLst>
                <a:latin typeface="Juice ITC" panose="04040403040A02020202" pitchFamily="82" charset="0"/>
                <a:cs typeface="Times New Roman" panose="02020603050405020304" pitchFamily="18" charset="0"/>
              </a:rPr>
              <a:t>If you have been facing DV for a long time, it will be difficult to escape.</a:t>
            </a:r>
            <a:endParaRPr kumimoji="0" lang="pt-BR" altLang="ja-JP" sz="2800" b="1" i="0" u="none" strike="noStrike" kern="1200" cap="none" spc="0" normalizeH="0" baseline="0" noProof="0" dirty="0">
              <a:ln w="0"/>
              <a:solidFill>
                <a:srgbClr val="548235"/>
              </a:solidFill>
              <a:effectLst>
                <a:glow rad="63500">
                  <a:schemeClr val="bg1">
                    <a:alpha val="76000"/>
                  </a:schemeClr>
                </a:glow>
              </a:effectLst>
              <a:uLnTx/>
              <a:uFillTx/>
              <a:latin typeface="Juice ITC" panose="04040403040A02020202" pitchFamily="82" charset="0"/>
              <a:ea typeface="游ゴシック" panose="020B0400000000000000" pitchFamily="50" charset="-128"/>
            </a:endParaRPr>
          </a:p>
        </p:txBody>
      </p:sp>
      <p:sp>
        <p:nvSpPr>
          <p:cNvPr id="3" name="正方形/長方形 2">
            <a:extLst>
              <a:ext uri="{FF2B5EF4-FFF2-40B4-BE49-F238E27FC236}">
                <a16:creationId xmlns:a16="http://schemas.microsoft.com/office/drawing/2014/main" id="{EAE8D1D8-1474-4889-97F0-C3115D8AB613}"/>
              </a:ext>
            </a:extLst>
          </p:cNvPr>
          <p:cNvSpPr/>
          <p:nvPr/>
        </p:nvSpPr>
        <p:spPr>
          <a:xfrm>
            <a:off x="198041" y="941022"/>
            <a:ext cx="6343259" cy="669414"/>
          </a:xfrm>
          <a:prstGeom prst="rect">
            <a:avLst/>
          </a:prstGeom>
          <a:noFill/>
        </p:spPr>
        <p:txBody>
          <a:bodyPr wrap="square" lIns="91440" tIns="45720" rIns="91440" bIns="45720">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lang="ja-JP" altLang="ja-JP" sz="1400" dirty="0">
                <a:solidFill>
                  <a:srgbClr val="000000"/>
                </a:solidFill>
                <a:effectLst>
                  <a:glow rad="139700">
                    <a:schemeClr val="bg1">
                      <a:alpha val="40000"/>
                    </a:schemeClr>
                  </a:glow>
                </a:effectLst>
                <a:ea typeface="游明朝" panose="02020400000000000000" pitchFamily="18" charset="-128"/>
                <a:cs typeface="Helvetica" panose="020B0604020202020204" pitchFamily="34" charset="0"/>
              </a:rPr>
              <a:t>If you have been facing DV for a long time, even if you have been suffering from violent behavior, it will be more difficult for you to run away as your partner would be kinder afterwards, thinking "DV may stop...".</a:t>
            </a:r>
            <a:endParaRPr kumimoji="0" lang="ja-JP" altLang="en-US" sz="1400" b="0" i="0" u="none" strike="noStrike" kern="1200" cap="none" spc="0" normalizeH="0" baseline="0" noProof="0" dirty="0">
              <a:ln w="0"/>
              <a:solidFill>
                <a:prstClr val="black"/>
              </a:solidFill>
              <a:effectLst>
                <a:glow rad="139700">
                  <a:schemeClr val="bg1">
                    <a:alpha val="40000"/>
                  </a:schemeClr>
                </a:glo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pic>
        <p:nvPicPr>
          <p:cNvPr id="35" name="図 34">
            <a:extLst>
              <a:ext uri="{FF2B5EF4-FFF2-40B4-BE49-F238E27FC236}">
                <a16:creationId xmlns:a16="http://schemas.microsoft.com/office/drawing/2014/main" id="{D40A8A51-A9B4-4D0B-BCFA-BEC97603A128}"/>
              </a:ext>
            </a:extLst>
          </p:cNvPr>
          <p:cNvPicPr/>
          <p:nvPr/>
        </p:nvPicPr>
        <p:blipFill>
          <a:blip r:embed="rId5">
            <a:extLst>
              <a:ext uri="{BEBA8EAE-BF5A-486C-A8C5-ECC9F3942E4B}">
                <a14:imgProps xmlns:a14="http://schemas.microsoft.com/office/drawing/2010/main">
                  <a14:imgLayer r:embed="rId6">
                    <a14:imgEffect>
                      <a14:backgroundRemoval t="3987" b="96346" l="10000" r="90870">
                        <a14:foregroundMark x1="66522" y1="9967" x2="44783" y2="8306"/>
                        <a14:foregroundMark x1="44783" y1="8306" x2="29565" y2="12625"/>
                        <a14:foregroundMark x1="47826" y1="4651" x2="26957" y2="11628"/>
                        <a14:foregroundMark x1="26957" y1="11628" x2="21739" y2="17608"/>
                        <a14:foregroundMark x1="49565" y1="3987" x2="69565" y2="13621"/>
                        <a14:foregroundMark x1="69565" y1="13621" x2="83781" y2="60797"/>
                        <a14:foregroundMark x1="83197" y1="65781" x2="73043" y2="76412"/>
                        <a14:foregroundMark x1="82609" y1="48173" x2="91739" y2="48173"/>
                        <a14:foregroundMark x1="81304" y1="78405" x2="70870" y2="92027"/>
                        <a14:foregroundMark x1="37391" y1="96346" x2="56522" y2="92359"/>
                        <a14:foregroundMark x1="15652" y1="48505" x2="20000" y2="56478"/>
                        <a14:foregroundMark x1="20870" y1="62791" x2="24783" y2="78738"/>
                        <a14:foregroundMark x1="23913" y1="78073" x2="23043" y2="68106"/>
                        <a14:foregroundMark x1="20870" y1="67774" x2="23478" y2="76080"/>
                        <a14:backgroundMark x1="85217" y1="66113" x2="86087" y2="61794"/>
                        <a14:backgroundMark x1="86087" y1="62791" x2="85652" y2="64452"/>
                        <a14:backgroundMark x1="86087" y1="60797" x2="86087" y2="65781"/>
                      </a14:backgroundRemoval>
                    </a14:imgEffect>
                  </a14:imgLayer>
                </a14:imgProps>
              </a:ext>
            </a:extLst>
          </a:blip>
          <a:stretch>
            <a:fillRect/>
          </a:stretch>
        </p:blipFill>
        <p:spPr>
          <a:xfrm>
            <a:off x="285144" y="2505696"/>
            <a:ext cx="743842" cy="954107"/>
          </a:xfrm>
          <a:prstGeom prst="rect">
            <a:avLst/>
          </a:prstGeom>
        </p:spPr>
      </p:pic>
      <p:pic>
        <p:nvPicPr>
          <p:cNvPr id="5" name="図 4">
            <a:extLst>
              <a:ext uri="{FF2B5EF4-FFF2-40B4-BE49-F238E27FC236}">
                <a16:creationId xmlns:a16="http://schemas.microsoft.com/office/drawing/2014/main" id="{B82B90B8-5122-4604-B157-B5F297F85F23}"/>
              </a:ext>
            </a:extLst>
          </p:cNvPr>
          <p:cNvPicPr>
            <a:picLocks noChangeAspect="1"/>
          </p:cNvPicPr>
          <p:nvPr/>
        </p:nvPicPr>
        <p:blipFill>
          <a:blip r:embed="rId7"/>
          <a:stretch>
            <a:fillRect/>
          </a:stretch>
        </p:blipFill>
        <p:spPr>
          <a:xfrm rot="916030">
            <a:off x="1199171" y="2746314"/>
            <a:ext cx="543210" cy="984170"/>
          </a:xfrm>
          <a:prstGeom prst="rect">
            <a:avLst/>
          </a:prstGeom>
        </p:spPr>
      </p:pic>
      <p:pic>
        <p:nvPicPr>
          <p:cNvPr id="40" name="図 39">
            <a:extLst>
              <a:ext uri="{FF2B5EF4-FFF2-40B4-BE49-F238E27FC236}">
                <a16:creationId xmlns:a16="http://schemas.microsoft.com/office/drawing/2014/main" id="{F005CC99-15EB-4178-A600-E0ED4B08EA1F}"/>
              </a:ext>
            </a:extLst>
          </p:cNvPr>
          <p:cNvPicPr>
            <a:picLocks noChangeAspect="1"/>
          </p:cNvPicPr>
          <p:nvPr/>
        </p:nvPicPr>
        <p:blipFill>
          <a:blip r:embed="rId8"/>
          <a:stretch>
            <a:fillRect/>
          </a:stretch>
        </p:blipFill>
        <p:spPr>
          <a:xfrm>
            <a:off x="3305882" y="5475518"/>
            <a:ext cx="1066641" cy="379652"/>
          </a:xfrm>
          <a:prstGeom prst="rect">
            <a:avLst/>
          </a:prstGeom>
        </p:spPr>
      </p:pic>
      <p:pic>
        <p:nvPicPr>
          <p:cNvPr id="42" name="図 41">
            <a:extLst>
              <a:ext uri="{FF2B5EF4-FFF2-40B4-BE49-F238E27FC236}">
                <a16:creationId xmlns:a16="http://schemas.microsoft.com/office/drawing/2014/main" id="{56760CB4-9236-4E5B-92CC-AABF84ABB861}"/>
              </a:ext>
            </a:extLst>
          </p:cNvPr>
          <p:cNvPicPr>
            <a:picLocks noChangeAspect="1"/>
          </p:cNvPicPr>
          <p:nvPr/>
        </p:nvPicPr>
        <p:blipFill>
          <a:blip r:embed="rId9"/>
          <a:stretch>
            <a:fillRect/>
          </a:stretch>
        </p:blipFill>
        <p:spPr>
          <a:xfrm>
            <a:off x="5405030" y="2210219"/>
            <a:ext cx="835339" cy="1061799"/>
          </a:xfrm>
          <a:prstGeom prst="rect">
            <a:avLst/>
          </a:prstGeom>
        </p:spPr>
      </p:pic>
      <p:pic>
        <p:nvPicPr>
          <p:cNvPr id="6" name="図 5">
            <a:extLst>
              <a:ext uri="{FF2B5EF4-FFF2-40B4-BE49-F238E27FC236}">
                <a16:creationId xmlns:a16="http://schemas.microsoft.com/office/drawing/2014/main" id="{45CE9BD7-E4BA-4A65-AEAC-087365C2E2F8}"/>
              </a:ext>
            </a:extLst>
          </p:cNvPr>
          <p:cNvPicPr>
            <a:picLocks noChangeAspect="1"/>
          </p:cNvPicPr>
          <p:nvPr/>
        </p:nvPicPr>
        <p:blipFill>
          <a:blip r:embed="rId10"/>
          <a:stretch>
            <a:fillRect/>
          </a:stretch>
        </p:blipFill>
        <p:spPr>
          <a:xfrm>
            <a:off x="1872864" y="2515149"/>
            <a:ext cx="924593" cy="1395257"/>
          </a:xfrm>
          <a:prstGeom prst="rect">
            <a:avLst/>
          </a:prstGeom>
        </p:spPr>
      </p:pic>
      <p:sp>
        <p:nvSpPr>
          <p:cNvPr id="44" name="正方形/長方形 43">
            <a:extLst>
              <a:ext uri="{FF2B5EF4-FFF2-40B4-BE49-F238E27FC236}">
                <a16:creationId xmlns:a16="http://schemas.microsoft.com/office/drawing/2014/main" id="{6FD5F3D6-9CF5-40A8-9CC6-344910878B8C}"/>
              </a:ext>
            </a:extLst>
          </p:cNvPr>
          <p:cNvSpPr/>
          <p:nvPr/>
        </p:nvSpPr>
        <p:spPr>
          <a:xfrm>
            <a:off x="1642666" y="1646997"/>
            <a:ext cx="1603004" cy="436211"/>
          </a:xfrm>
          <a:prstGeom prst="rect">
            <a:avLst/>
          </a:prstGeom>
          <a:noFill/>
        </p:spPr>
        <p:txBody>
          <a:bodyPr wrap="square" lIns="74295" tIns="37148" rIns="74295" bIns="37148">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lang="en-US" altLang="ja-JP" sz="2400" b="1" dirty="0">
                <a:solidFill>
                  <a:schemeClr val="accent6">
                    <a:lumMod val="50000"/>
                  </a:schemeClr>
                </a:solidFill>
                <a:effectLst>
                  <a:glow rad="63500">
                    <a:schemeClr val="bg1">
                      <a:alpha val="76000"/>
                    </a:schemeClr>
                  </a:glow>
                </a:effectLst>
                <a:latin typeface="Juice ITC" panose="04040403040A02020202" pitchFamily="82" charset="0"/>
                <a:cs typeface="Times New Roman" panose="02020603050405020304" pitchFamily="18" charset="0"/>
              </a:rPr>
              <a:t>Cycle of violence</a:t>
            </a:r>
            <a:endParaRPr kumimoji="0" lang="pt-BR" altLang="ja-JP" sz="2400" b="1" i="0" strike="noStrike" kern="1200" cap="none" spc="0" normalizeH="0" baseline="0" noProof="0" dirty="0">
              <a:ln w="0"/>
              <a:solidFill>
                <a:schemeClr val="accent6">
                  <a:lumMod val="50000"/>
                </a:schemeClr>
              </a:solidFill>
              <a:effectLst>
                <a:glow rad="63500">
                  <a:schemeClr val="bg1">
                    <a:alpha val="76000"/>
                  </a:schemeClr>
                </a:glow>
              </a:effectLst>
              <a:uLnTx/>
              <a:uFillTx/>
              <a:latin typeface="Juice ITC" panose="04040403040A02020202" pitchFamily="82" charset="0"/>
              <a:ea typeface="游ゴシック" panose="020B0400000000000000" pitchFamily="50" charset="-128"/>
            </a:endParaRPr>
          </a:p>
        </p:txBody>
      </p:sp>
      <p:grpSp>
        <p:nvGrpSpPr>
          <p:cNvPr id="49" name="グループ化 48">
            <a:extLst>
              <a:ext uri="{FF2B5EF4-FFF2-40B4-BE49-F238E27FC236}">
                <a16:creationId xmlns:a16="http://schemas.microsoft.com/office/drawing/2014/main" id="{0B883FF5-CC6A-4C6D-9D70-57930304C10F}"/>
              </a:ext>
            </a:extLst>
          </p:cNvPr>
          <p:cNvGrpSpPr/>
          <p:nvPr/>
        </p:nvGrpSpPr>
        <p:grpSpPr>
          <a:xfrm>
            <a:off x="1436567" y="2138654"/>
            <a:ext cx="1114094" cy="326802"/>
            <a:chOff x="842838" y="2282024"/>
            <a:chExt cx="1114094" cy="425643"/>
          </a:xfrm>
        </p:grpSpPr>
        <p:sp>
          <p:nvSpPr>
            <p:cNvPr id="47" name="四角形: 角を丸くする 46">
              <a:extLst>
                <a:ext uri="{FF2B5EF4-FFF2-40B4-BE49-F238E27FC236}">
                  <a16:creationId xmlns:a16="http://schemas.microsoft.com/office/drawing/2014/main" id="{51CBC3BB-6E97-4EC7-B435-F959CC979262}"/>
                </a:ext>
              </a:extLst>
            </p:cNvPr>
            <p:cNvSpPr/>
            <p:nvPr/>
          </p:nvSpPr>
          <p:spPr>
            <a:xfrm>
              <a:off x="842838" y="2282024"/>
              <a:ext cx="1114094" cy="42564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吹き出し: 角を丸めた四角形 47">
              <a:extLst>
                <a:ext uri="{FF2B5EF4-FFF2-40B4-BE49-F238E27FC236}">
                  <a16:creationId xmlns:a16="http://schemas.microsoft.com/office/drawing/2014/main" id="{33796A21-2AE1-478B-B2DE-F14466085DE7}"/>
                </a:ext>
              </a:extLst>
            </p:cNvPr>
            <p:cNvSpPr/>
            <p:nvPr/>
          </p:nvSpPr>
          <p:spPr>
            <a:xfrm>
              <a:off x="1013415" y="2396959"/>
              <a:ext cx="743842" cy="310708"/>
            </a:xfrm>
            <a:prstGeom prst="wedgeRoundRectCallout">
              <a:avLst>
                <a:gd name="adj1" fmla="val -2690"/>
                <a:gd name="adj2" fmla="val 108564"/>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FF0BD7FD-EE25-4D7F-975D-1E7B3B0EC9E3}"/>
              </a:ext>
            </a:extLst>
          </p:cNvPr>
          <p:cNvSpPr/>
          <p:nvPr/>
        </p:nvSpPr>
        <p:spPr>
          <a:xfrm>
            <a:off x="1436567" y="2101396"/>
            <a:ext cx="1114094" cy="430887"/>
          </a:xfrm>
          <a:prstGeom prst="rect">
            <a:avLst/>
          </a:prstGeom>
          <a:noFill/>
        </p:spPr>
        <p:txBody>
          <a:bodyPr wrap="square" lIns="91440" tIns="45720" rIns="91440" bIns="45720">
            <a:spAutoFit/>
          </a:bodyPr>
          <a:lstStyle/>
          <a:p>
            <a:pPr marL="0" marR="0" lvl="0" indent="0" algn="ctr" defTabSz="457200" rtl="0" eaLnBrk="1" fontAlgn="auto" latinLnBrk="0" hangingPunct="1">
              <a:lnSpc>
                <a:spcPts val="1320"/>
              </a:lnSpc>
              <a:spcBef>
                <a:spcPts val="0"/>
              </a:spcBef>
              <a:spcAft>
                <a:spcPts val="0"/>
              </a:spcAft>
              <a:buClrTx/>
              <a:buSzTx/>
              <a:buFontTx/>
              <a:buNone/>
              <a:tabLst/>
              <a:defRPr/>
            </a:pPr>
            <a:r>
              <a:rPr lang="en-US" altLang="ja-JP" sz="1050" b="1" dirty="0">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Period of mental strain </a:t>
            </a:r>
            <a:endParaRPr kumimoji="0" lang="ja-JP" altLang="en-US" sz="1050" b="1" i="0" u="none" strike="noStrike" kern="1200" cap="none" spc="50" normalizeH="0" baseline="0" noProof="0" dirty="0">
              <a:ln w="9525" cmpd="sng">
                <a:solidFill>
                  <a:prstClr val="white"/>
                </a:solidFill>
                <a:prstDash val="solid"/>
              </a:ln>
              <a:solidFill>
                <a:schemeClr val="bg1"/>
              </a:solidFill>
              <a:effectLst>
                <a:glow rad="38100">
                  <a:srgbClr val="4472C4">
                    <a:alpha val="40000"/>
                  </a:srgbClr>
                </a:glow>
              </a:effectLst>
              <a:uLnTx/>
              <a:uFillTx/>
              <a:latin typeface="Segoe UI Emoji" panose="020B0502040204020203" pitchFamily="34" charset="0"/>
              <a:ea typeface="游ゴシック" panose="020B0400000000000000" pitchFamily="50" charset="-128"/>
            </a:endParaRPr>
          </a:p>
        </p:txBody>
      </p:sp>
      <p:pic>
        <p:nvPicPr>
          <p:cNvPr id="27" name="図 26">
            <a:extLst>
              <a:ext uri="{FF2B5EF4-FFF2-40B4-BE49-F238E27FC236}">
                <a16:creationId xmlns:a16="http://schemas.microsoft.com/office/drawing/2014/main" id="{AA7C11A1-8C22-4BA4-B11C-D0E4022878D6}"/>
              </a:ext>
            </a:extLst>
          </p:cNvPr>
          <p:cNvPicPr>
            <a:picLocks noChangeAspect="1"/>
          </p:cNvPicPr>
          <p:nvPr/>
        </p:nvPicPr>
        <p:blipFill>
          <a:blip r:embed="rId11"/>
          <a:stretch>
            <a:fillRect/>
          </a:stretch>
        </p:blipFill>
        <p:spPr>
          <a:xfrm rot="20244846">
            <a:off x="4971852" y="2720430"/>
            <a:ext cx="552476" cy="952469"/>
          </a:xfrm>
          <a:prstGeom prst="rect">
            <a:avLst/>
          </a:prstGeom>
        </p:spPr>
      </p:pic>
      <p:sp>
        <p:nvSpPr>
          <p:cNvPr id="41" name="正方形/長方形 40">
            <a:extLst>
              <a:ext uri="{FF2B5EF4-FFF2-40B4-BE49-F238E27FC236}">
                <a16:creationId xmlns:a16="http://schemas.microsoft.com/office/drawing/2014/main" id="{A70069DE-A8F1-4D8A-99B4-3A61379B5029}"/>
              </a:ext>
            </a:extLst>
          </p:cNvPr>
          <p:cNvSpPr/>
          <p:nvPr/>
        </p:nvSpPr>
        <p:spPr>
          <a:xfrm>
            <a:off x="2758385" y="2361975"/>
            <a:ext cx="1889523" cy="1631216"/>
          </a:xfrm>
          <a:prstGeom prst="rect">
            <a:avLst/>
          </a:prstGeom>
          <a:noFill/>
          <a:effectLst>
            <a:glow rad="127000">
              <a:srgbClr val="FFFFFF"/>
            </a:glow>
            <a:outerShdw blurRad="50800" dist="50800" dir="5400000" algn="ctr" rotWithShape="0">
              <a:schemeClr val="bg1"/>
            </a:outerShdw>
          </a:effectLst>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b="1" dirty="0">
                <a:effectLst>
                  <a:glow rad="228600">
                    <a:schemeClr val="bg2">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Aggressor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2">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rPr>
              <a:t>・</a:t>
            </a:r>
            <a:r>
              <a:rPr lang="en-US" altLang="ja-JP" sz="1000" dirty="0">
                <a:effectLst>
                  <a:glow rad="228600">
                    <a:schemeClr val="bg2">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Irritated</a:t>
            </a:r>
            <a:endParaRPr kumimoji="0" lang="pt-BR" altLang="ja-JP" sz="1000" b="0" i="0" u="none" strike="noStrike" kern="1200" cap="none" spc="0" normalizeH="0" baseline="0" noProof="0" dirty="0">
              <a:ln w="0"/>
              <a:solidFill>
                <a:prstClr val="black"/>
              </a:solidFill>
              <a:effectLst>
                <a:glow rad="228600">
                  <a:schemeClr val="bg2">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2">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rPr>
              <a:t>・</a:t>
            </a:r>
            <a:r>
              <a:rPr lang="en-US" altLang="ja-JP" sz="1000" dirty="0">
                <a:effectLst>
                  <a:glow rad="228600">
                    <a:schemeClr val="bg2">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Little things make him/her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2">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    sullen</a:t>
            </a:r>
            <a:endParaRPr kumimoji="0" lang="pt-BR" altLang="ja-JP" sz="1000" b="0" i="0" u="none" strike="noStrike" kern="1200" cap="none" spc="0" normalizeH="0" baseline="0" noProof="0" dirty="0">
              <a:ln w="0"/>
              <a:solidFill>
                <a:prstClr val="black"/>
              </a:solidFill>
              <a:effectLst>
                <a:glow rad="228600">
                  <a:schemeClr val="bg2">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b="1"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Victim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Worried about the mood of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    your partner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Trying to do something to</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    prevent your partner from</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    arousing the rage</a:t>
            </a:r>
            <a:endParaRPr kumimoji="0" lang="ja-JP" altLang="en-US"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pic>
        <p:nvPicPr>
          <p:cNvPr id="22" name="図 21">
            <a:extLst>
              <a:ext uri="{FF2B5EF4-FFF2-40B4-BE49-F238E27FC236}">
                <a16:creationId xmlns:a16="http://schemas.microsoft.com/office/drawing/2014/main" id="{50FE2BCC-C764-4611-A2A1-B9872C2D1023}"/>
              </a:ext>
            </a:extLst>
          </p:cNvPr>
          <p:cNvPicPr>
            <a:picLocks noChangeAspect="1"/>
          </p:cNvPicPr>
          <p:nvPr/>
        </p:nvPicPr>
        <p:blipFill>
          <a:blip r:embed="rId12"/>
          <a:stretch>
            <a:fillRect/>
          </a:stretch>
        </p:blipFill>
        <p:spPr>
          <a:xfrm>
            <a:off x="5412182" y="4085470"/>
            <a:ext cx="1238328" cy="1336672"/>
          </a:xfrm>
          <a:prstGeom prst="rect">
            <a:avLst/>
          </a:prstGeom>
        </p:spPr>
      </p:pic>
      <p:grpSp>
        <p:nvGrpSpPr>
          <p:cNvPr id="51" name="グループ化 50">
            <a:extLst>
              <a:ext uri="{FF2B5EF4-FFF2-40B4-BE49-F238E27FC236}">
                <a16:creationId xmlns:a16="http://schemas.microsoft.com/office/drawing/2014/main" id="{B5DB68CD-400A-47B0-B315-EF89C0878296}"/>
              </a:ext>
            </a:extLst>
          </p:cNvPr>
          <p:cNvGrpSpPr/>
          <p:nvPr/>
        </p:nvGrpSpPr>
        <p:grpSpPr>
          <a:xfrm>
            <a:off x="4791187" y="3754981"/>
            <a:ext cx="1298793" cy="326802"/>
            <a:chOff x="842838" y="2282024"/>
            <a:chExt cx="1114094" cy="425643"/>
          </a:xfrm>
          <a:solidFill>
            <a:srgbClr val="FF0000"/>
          </a:solidFill>
        </p:grpSpPr>
        <p:sp>
          <p:nvSpPr>
            <p:cNvPr id="52" name="四角形: 角を丸くする 51">
              <a:extLst>
                <a:ext uri="{FF2B5EF4-FFF2-40B4-BE49-F238E27FC236}">
                  <a16:creationId xmlns:a16="http://schemas.microsoft.com/office/drawing/2014/main" id="{5A6A3EA1-5FEB-4926-974F-CEA1BC0A7929}"/>
                </a:ext>
              </a:extLst>
            </p:cNvPr>
            <p:cNvSpPr/>
            <p:nvPr/>
          </p:nvSpPr>
          <p:spPr>
            <a:xfrm>
              <a:off x="842838" y="2282024"/>
              <a:ext cx="1114094" cy="42564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吹き出し: 角を丸めた四角形 52">
              <a:extLst>
                <a:ext uri="{FF2B5EF4-FFF2-40B4-BE49-F238E27FC236}">
                  <a16:creationId xmlns:a16="http://schemas.microsoft.com/office/drawing/2014/main" id="{4E387473-AC24-4C1A-B0C7-3F8A3A3CBC8B}"/>
                </a:ext>
              </a:extLst>
            </p:cNvPr>
            <p:cNvSpPr/>
            <p:nvPr/>
          </p:nvSpPr>
          <p:spPr>
            <a:xfrm>
              <a:off x="1146516" y="2363184"/>
              <a:ext cx="743842" cy="310708"/>
            </a:xfrm>
            <a:prstGeom prst="wedgeRoundRectCallout">
              <a:avLst>
                <a:gd name="adj1" fmla="val -2690"/>
                <a:gd name="adj2" fmla="val 108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4" name="正方形/長方形 53">
            <a:extLst>
              <a:ext uri="{FF2B5EF4-FFF2-40B4-BE49-F238E27FC236}">
                <a16:creationId xmlns:a16="http://schemas.microsoft.com/office/drawing/2014/main" id="{8B0A83E3-0A15-45CB-B6E6-F913F6F5AAAB}"/>
              </a:ext>
            </a:extLst>
          </p:cNvPr>
          <p:cNvSpPr/>
          <p:nvPr/>
        </p:nvSpPr>
        <p:spPr>
          <a:xfrm>
            <a:off x="4718170" y="3788540"/>
            <a:ext cx="1388024" cy="2616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50" b="1" dirty="0">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Time of outburst</a:t>
            </a:r>
            <a:endParaRPr kumimoji="0" lang="ja-JP" altLang="en-US" sz="1050" b="1" i="0" u="none" strike="noStrike" kern="1200" cap="none" spc="50" normalizeH="0" baseline="0" noProof="0" dirty="0">
              <a:ln w="9525" cmpd="sng">
                <a:solidFill>
                  <a:prstClr val="white"/>
                </a:solidFill>
                <a:prstDash val="solid"/>
              </a:ln>
              <a:solidFill>
                <a:schemeClr val="bg1"/>
              </a:solidFill>
              <a:effectLst>
                <a:glow rad="38100">
                  <a:srgbClr val="4472C4">
                    <a:alpha val="40000"/>
                  </a:srgbClr>
                </a:glow>
              </a:effectLst>
              <a:uLnTx/>
              <a:uFillTx/>
              <a:latin typeface="Segoe UI Emoji" panose="020B0502040204020203" pitchFamily="34" charset="0"/>
              <a:ea typeface="游ゴシック" panose="020B0400000000000000" pitchFamily="50" charset="-128"/>
            </a:endParaRPr>
          </a:p>
        </p:txBody>
      </p:sp>
      <p:grpSp>
        <p:nvGrpSpPr>
          <p:cNvPr id="59" name="グループ化 58">
            <a:extLst>
              <a:ext uri="{FF2B5EF4-FFF2-40B4-BE49-F238E27FC236}">
                <a16:creationId xmlns:a16="http://schemas.microsoft.com/office/drawing/2014/main" id="{504BA554-B0F8-4F9C-9C09-837512F1C56E}"/>
              </a:ext>
            </a:extLst>
          </p:cNvPr>
          <p:cNvGrpSpPr/>
          <p:nvPr/>
        </p:nvGrpSpPr>
        <p:grpSpPr>
          <a:xfrm>
            <a:off x="628212" y="3805040"/>
            <a:ext cx="1114277" cy="326802"/>
            <a:chOff x="833075" y="2291140"/>
            <a:chExt cx="1114094" cy="425643"/>
          </a:xfrm>
          <a:solidFill>
            <a:schemeClr val="accent5">
              <a:lumMod val="75000"/>
            </a:schemeClr>
          </a:solidFill>
        </p:grpSpPr>
        <p:sp>
          <p:nvSpPr>
            <p:cNvPr id="60" name="四角形: 角を丸くする 59">
              <a:extLst>
                <a:ext uri="{FF2B5EF4-FFF2-40B4-BE49-F238E27FC236}">
                  <a16:creationId xmlns:a16="http://schemas.microsoft.com/office/drawing/2014/main" id="{F642BF47-18E0-44A7-A7B3-7E6AC3FA472C}"/>
                </a:ext>
              </a:extLst>
            </p:cNvPr>
            <p:cNvSpPr/>
            <p:nvPr/>
          </p:nvSpPr>
          <p:spPr>
            <a:xfrm>
              <a:off x="833075" y="2291140"/>
              <a:ext cx="1114094" cy="42564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吹き出し: 角を丸めた四角形 60">
              <a:extLst>
                <a:ext uri="{FF2B5EF4-FFF2-40B4-BE49-F238E27FC236}">
                  <a16:creationId xmlns:a16="http://schemas.microsoft.com/office/drawing/2014/main" id="{8C24B673-4AF4-4C38-84E4-5C6EA816CF76}"/>
                </a:ext>
              </a:extLst>
            </p:cNvPr>
            <p:cNvSpPr/>
            <p:nvPr/>
          </p:nvSpPr>
          <p:spPr>
            <a:xfrm>
              <a:off x="1136753" y="2372299"/>
              <a:ext cx="743842" cy="310708"/>
            </a:xfrm>
            <a:prstGeom prst="wedgeRoundRectCallout">
              <a:avLst>
                <a:gd name="adj1" fmla="val -10171"/>
                <a:gd name="adj2" fmla="val 1085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62" name="正方形/長方形 61">
            <a:extLst>
              <a:ext uri="{FF2B5EF4-FFF2-40B4-BE49-F238E27FC236}">
                <a16:creationId xmlns:a16="http://schemas.microsoft.com/office/drawing/2014/main" id="{BFEE2074-FB1A-4D6B-9774-5E52ECFC9540}"/>
              </a:ext>
            </a:extLst>
          </p:cNvPr>
          <p:cNvSpPr/>
          <p:nvPr/>
        </p:nvSpPr>
        <p:spPr>
          <a:xfrm>
            <a:off x="627193" y="3757838"/>
            <a:ext cx="1082969" cy="415498"/>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50" b="1" dirty="0">
                <a:solidFill>
                  <a:schemeClr val="bg1"/>
                </a:solidFill>
                <a:effectLst/>
                <a:latin typeface="Segoe UI Emoji" panose="020B0502040204020203" pitchFamily="34" charset="0"/>
                <a:ea typeface="Segoe UI Emoji" panose="020B0502040204020203" pitchFamily="34" charset="0"/>
                <a:cs typeface="Times New Roman" panose="02020603050405020304" pitchFamily="18" charset="0"/>
              </a:rPr>
              <a:t>Time of opening up</a:t>
            </a:r>
            <a:endParaRPr kumimoji="0" lang="ja-JP" altLang="en-US" sz="1050" b="1" i="0" u="none" strike="noStrike" kern="1200" cap="none" spc="50" normalizeH="0" baseline="0" noProof="0" dirty="0">
              <a:ln w="9525" cmpd="sng">
                <a:solidFill>
                  <a:prstClr val="white"/>
                </a:solidFill>
                <a:prstDash val="solid"/>
              </a:ln>
              <a:solidFill>
                <a:schemeClr val="bg1"/>
              </a:solidFill>
              <a:effectLst>
                <a:glow rad="38100">
                  <a:srgbClr val="4472C4">
                    <a:alpha val="40000"/>
                  </a:srgbClr>
                </a:glow>
              </a:effectLst>
              <a:uLnTx/>
              <a:uFillTx/>
              <a:latin typeface="Segoe UI Emoji" panose="020B0502040204020203" pitchFamily="34" charset="0"/>
              <a:ea typeface="游ゴシック" panose="020B0400000000000000" pitchFamily="50" charset="-128"/>
            </a:endParaRPr>
          </a:p>
        </p:txBody>
      </p:sp>
      <p:pic>
        <p:nvPicPr>
          <p:cNvPr id="7" name="図 6">
            <a:extLst>
              <a:ext uri="{FF2B5EF4-FFF2-40B4-BE49-F238E27FC236}">
                <a16:creationId xmlns:a16="http://schemas.microsoft.com/office/drawing/2014/main" id="{A05719D5-1009-459F-92F5-07D158C43413}"/>
              </a:ext>
            </a:extLst>
          </p:cNvPr>
          <p:cNvPicPr>
            <a:picLocks noChangeAspect="1"/>
          </p:cNvPicPr>
          <p:nvPr/>
        </p:nvPicPr>
        <p:blipFill>
          <a:blip r:embed="rId13"/>
          <a:stretch>
            <a:fillRect/>
          </a:stretch>
        </p:blipFill>
        <p:spPr>
          <a:xfrm>
            <a:off x="930388" y="4212368"/>
            <a:ext cx="966320" cy="1323439"/>
          </a:xfrm>
          <a:prstGeom prst="rect">
            <a:avLst/>
          </a:prstGeom>
        </p:spPr>
      </p:pic>
      <p:sp>
        <p:nvSpPr>
          <p:cNvPr id="73" name="正方形/長方形 72">
            <a:extLst>
              <a:ext uri="{FF2B5EF4-FFF2-40B4-BE49-F238E27FC236}">
                <a16:creationId xmlns:a16="http://schemas.microsoft.com/office/drawing/2014/main" id="{6A2739FF-B7A2-4AA8-80D5-4D1894DBD4E5}"/>
              </a:ext>
            </a:extLst>
          </p:cNvPr>
          <p:cNvSpPr/>
          <p:nvPr/>
        </p:nvSpPr>
        <p:spPr>
          <a:xfrm>
            <a:off x="4029513" y="4139393"/>
            <a:ext cx="1982856" cy="1323439"/>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b="1"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Aggressor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outerShdw blurRad="50800" dist="50800" dir="5400000" algn="ctr" rotWithShape="0">
                    <a:schemeClr val="bg1"/>
                  </a:outerShdw>
                </a:effectLst>
                <a:uLnTx/>
                <a:uFillTx/>
                <a:latin typeface="Segoe UI Emoji" panose="020B0502040204020203" pitchFamily="34" charset="0"/>
                <a:ea typeface="Segoe UI Emoji" panose="020B0502040204020203" pitchFamily="34" charset="0"/>
                <a:cs typeface="Segoe UI" panose="020B0502040204020203" pitchFamily="34" charset="0"/>
              </a:rPr>
              <a:t>・</a:t>
            </a:r>
            <a:r>
              <a:rPr lang="en-US" altLang="ja-JP" sz="1000"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Displaying violence</a:t>
            </a:r>
            <a:endParaRPr kumimoji="0" lang="pt-BR" altLang="ja-JP" sz="1000" b="0" i="0" u="none" strike="noStrike" kern="1200" cap="none" spc="0" normalizeH="0" baseline="0" noProof="0" dirty="0">
              <a:ln w="0"/>
              <a:solidFill>
                <a:prstClr val="black"/>
              </a:solidFill>
              <a:effectLst>
                <a:glow rad="228600">
                  <a:schemeClr val="bg1">
                    <a:alpha val="40000"/>
                  </a:schemeClr>
                </a:glow>
                <a:outerShdw blurRad="50800" dist="50800" dir="5400000" algn="ctr" rotWithShape="0">
                  <a:schemeClr val="bg1"/>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altLang="ja-JP" sz="1000" b="1"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b="1"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Victim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outerShdw blurRad="50800" dist="50800" dir="5400000" algn="ctr" rotWithShape="0">
                    <a:schemeClr val="bg1"/>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lang="en-US" altLang="ja-JP" sz="1000"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Have a fear and lethargy</a:t>
            </a:r>
            <a:endParaRPr kumimoji="0" lang="pt-BR" altLang="ja-JP" sz="1000" b="0" i="0" u="none" strike="noStrike" kern="1200" cap="none" spc="0" normalizeH="0" baseline="0" noProof="0" dirty="0">
              <a:ln w="0"/>
              <a:solidFill>
                <a:prstClr val="black"/>
              </a:solidFill>
              <a:effectLst>
                <a:glow rad="228600">
                  <a:schemeClr val="bg1">
                    <a:alpha val="40000"/>
                  </a:schemeClr>
                </a:glow>
                <a:outerShdw blurRad="50800" dist="50800" dir="5400000" algn="ctr" rotWithShape="0">
                  <a:schemeClr val="bg1"/>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outerShdw blurRad="50800" dist="50800" dir="5400000" algn="ctr" rotWithShape="0">
                    <a:schemeClr val="bg1"/>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lang="en-US" altLang="ja-JP" sz="1000"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 Being patient and trying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     to  do as your partner says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     (being controlled</a:t>
            </a:r>
            <a:r>
              <a:rPr lang="en-US" altLang="ja-JP" sz="1000" dirty="0">
                <a:effectLst>
                  <a:outerShdw blurRad="50800" dist="50800" dir="5400000" algn="ctr" rotWithShape="0">
                    <a:schemeClr val="bg1"/>
                  </a:outerShdw>
                </a:effectLst>
                <a:latin typeface="Segoe UI Emoji" panose="020B0502040204020203" pitchFamily="34" charset="0"/>
                <a:ea typeface="Segoe UI Emoji" panose="020B0502040204020203" pitchFamily="34" charset="0"/>
                <a:cs typeface="Times New Roman" panose="02020603050405020304" pitchFamily="18" charset="0"/>
              </a:rPr>
              <a:t>)</a:t>
            </a:r>
            <a:endParaRPr kumimoji="0" lang="ja-JP" altLang="en-US" sz="1000" b="0" i="0" u="none" strike="noStrike" kern="1200" cap="none" spc="0" normalizeH="0" baseline="0" noProof="0" dirty="0">
              <a:ln w="0"/>
              <a:solidFill>
                <a:prstClr val="black"/>
              </a:solidFill>
              <a:effectLst>
                <a:glow rad="228600">
                  <a:prstClr val="white">
                    <a:alpha val="40000"/>
                  </a:prstClr>
                </a:glow>
                <a:outerShdw blurRad="50800" dist="50800" dir="5400000" algn="ctr" rotWithShape="0">
                  <a:schemeClr val="bg1"/>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75" name="正方形/長方形 74">
            <a:extLst>
              <a:ext uri="{FF2B5EF4-FFF2-40B4-BE49-F238E27FC236}">
                <a16:creationId xmlns:a16="http://schemas.microsoft.com/office/drawing/2014/main" id="{470145CF-166D-4A4C-8BB8-83DBA792DA54}"/>
              </a:ext>
            </a:extLst>
          </p:cNvPr>
          <p:cNvSpPr/>
          <p:nvPr/>
        </p:nvSpPr>
        <p:spPr>
          <a:xfrm>
            <a:off x="1766472" y="4054476"/>
            <a:ext cx="1901088" cy="1323439"/>
          </a:xfrm>
          <a:prstGeom prst="rect">
            <a:avLst/>
          </a:prstGeom>
          <a:noFill/>
          <a:effectLst>
            <a:glow rad="139700">
              <a:schemeClr val="bg1">
                <a:alpha val="40000"/>
              </a:schemeClr>
            </a:glow>
            <a:outerShdw blurRad="50800" dist="50800" dir="5400000" algn="ctr" rotWithShape="0">
              <a:schemeClr val="bg1"/>
            </a:outerShdw>
          </a:effectLst>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b="1"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Aggressor</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rPr>
              <a:t>・</a:t>
            </a: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Repent and apologize</a:t>
            </a:r>
            <a:endParaRPr kumimoji="0" lang="pt-BR" altLang="ja-JP"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rPr>
              <a:t>・</a:t>
            </a: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Promising to never display</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    violence again</a:t>
            </a:r>
            <a:endParaRPr kumimoji="0" lang="pt-BR" altLang="ja-JP"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b="1"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Victim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Not escaping as you are</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    hoping that your partner</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dirty="0">
                <a:effectLst>
                  <a:glow rad="228600">
                    <a:schemeClr val="bg1">
                      <a:alpha val="40000"/>
                    </a:schemeClr>
                  </a:glow>
                </a:effectLst>
                <a:latin typeface="Segoe UI Emoji" panose="020B0502040204020203" pitchFamily="34" charset="0"/>
                <a:ea typeface="Segoe UI Emoji" panose="020B0502040204020203" pitchFamily="34" charset="0"/>
                <a:cs typeface="Times New Roman" panose="02020603050405020304" pitchFamily="18" charset="0"/>
              </a:rPr>
              <a:t>    will change</a:t>
            </a:r>
            <a:endParaRPr kumimoji="0" lang="ja-JP" altLang="en-US" sz="1000" b="0" i="0" u="none" strike="noStrike" kern="1200" cap="none" spc="0" normalizeH="0" baseline="0" noProof="0" dirty="0">
              <a:ln w="0"/>
              <a:solidFill>
                <a:prstClr val="black"/>
              </a:solidFill>
              <a:effectLst>
                <a:glow rad="228600">
                  <a:schemeClr val="bg1">
                    <a:alpha val="40000"/>
                  </a:schemeClr>
                </a:glo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77" name="正方形/長方形 76">
            <a:extLst>
              <a:ext uri="{FF2B5EF4-FFF2-40B4-BE49-F238E27FC236}">
                <a16:creationId xmlns:a16="http://schemas.microsoft.com/office/drawing/2014/main" id="{DE7F3B89-A0C3-4F81-99BD-E6CF8128B673}"/>
              </a:ext>
            </a:extLst>
          </p:cNvPr>
          <p:cNvSpPr/>
          <p:nvPr/>
        </p:nvSpPr>
        <p:spPr>
          <a:xfrm>
            <a:off x="499861" y="6026647"/>
            <a:ext cx="4326741" cy="460448"/>
          </a:xfrm>
          <a:prstGeom prst="rect">
            <a:avLst/>
          </a:prstGeom>
          <a:noFill/>
        </p:spPr>
        <p:txBody>
          <a:bodyPr wrap="square" lIns="74295" tIns="37148" rIns="74295" bIns="37148">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lang="en-US" altLang="ja-JP" sz="3200" b="1" dirty="0">
                <a:solidFill>
                  <a:srgbClr val="385723"/>
                </a:solidFill>
                <a:effectLst>
                  <a:glow rad="63500">
                    <a:schemeClr val="bg1">
                      <a:alpha val="76000"/>
                    </a:schemeClr>
                  </a:glow>
                </a:effectLst>
                <a:latin typeface="Juice ITC" panose="04040403040A02020202" pitchFamily="82" charset="0"/>
                <a:cs typeface="Times New Roman" panose="02020603050405020304" pitchFamily="18" charset="0"/>
              </a:rPr>
              <a:t>DV hurts mental health of children</a:t>
            </a:r>
            <a:endParaRPr kumimoji="0" lang="pt-BR" altLang="ja-JP" sz="4000" b="1" i="0" u="none" strike="noStrike" kern="1200" cap="none" spc="0" normalizeH="0" baseline="0" noProof="0" dirty="0">
              <a:ln w="0"/>
              <a:solidFill>
                <a:srgbClr val="385723"/>
              </a:solidFill>
              <a:effectLst>
                <a:glow rad="63500">
                  <a:schemeClr val="bg1">
                    <a:alpha val="76000"/>
                  </a:schemeClr>
                </a:glow>
              </a:effectLst>
              <a:uLnTx/>
              <a:uFillTx/>
              <a:latin typeface="Juice ITC" panose="04040403040A02020202" pitchFamily="82" charset="0"/>
              <a:ea typeface="游ゴシック" panose="020B0400000000000000" pitchFamily="50" charset="-128"/>
            </a:endParaRPr>
          </a:p>
        </p:txBody>
      </p:sp>
      <p:pic>
        <p:nvPicPr>
          <p:cNvPr id="78" name="図 77">
            <a:extLst>
              <a:ext uri="{FF2B5EF4-FFF2-40B4-BE49-F238E27FC236}">
                <a16:creationId xmlns:a16="http://schemas.microsoft.com/office/drawing/2014/main" id="{FFB904F7-0D01-40B1-A08C-A56486214A8A}"/>
              </a:ext>
            </a:extLst>
          </p:cNvPr>
          <p:cNvPicPr>
            <a:picLocks noChangeAspect="1"/>
          </p:cNvPicPr>
          <p:nvPr/>
        </p:nvPicPr>
        <p:blipFill>
          <a:blip r:embed="rId14"/>
          <a:stretch>
            <a:fillRect/>
          </a:stretch>
        </p:blipFill>
        <p:spPr>
          <a:xfrm>
            <a:off x="5224394" y="5775659"/>
            <a:ext cx="945313" cy="1323439"/>
          </a:xfrm>
          <a:prstGeom prst="rect">
            <a:avLst/>
          </a:prstGeom>
        </p:spPr>
      </p:pic>
      <p:sp>
        <p:nvSpPr>
          <p:cNvPr id="79" name="正方形/長方形 78">
            <a:extLst>
              <a:ext uri="{FF2B5EF4-FFF2-40B4-BE49-F238E27FC236}">
                <a16:creationId xmlns:a16="http://schemas.microsoft.com/office/drawing/2014/main" id="{F86A98B0-34EC-414B-844F-D4FB61033454}"/>
              </a:ext>
            </a:extLst>
          </p:cNvPr>
          <p:cNvSpPr/>
          <p:nvPr/>
        </p:nvSpPr>
        <p:spPr>
          <a:xfrm>
            <a:off x="464222" y="6477118"/>
            <a:ext cx="6016292" cy="1165897"/>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ja-JP" altLang="ja-JP" sz="1200" b="1" dirty="0">
                <a:solidFill>
                  <a:srgbClr val="000000"/>
                </a:solidFill>
                <a:effectLst>
                  <a:glow rad="127000">
                    <a:schemeClr val="bg1"/>
                  </a:glow>
                  <a:outerShdw blurRad="38100" dist="38100" dir="2700000" algn="tl">
                    <a:schemeClr val="bg1">
                      <a:alpha val="43000"/>
                    </a:schemeClr>
                  </a:outerShdw>
                </a:effectLst>
                <a:latin typeface="Segoe UI Emoji" panose="020B0502040204020203" pitchFamily="34" charset="0"/>
                <a:ea typeface="游明朝" panose="02020400000000000000" pitchFamily="18" charset="-128"/>
                <a:cs typeface="Segoe UI" panose="020B0502040204020203" pitchFamily="34" charset="0"/>
              </a:rPr>
              <a:t>When children see or hear DV from their mother or father, it is</a:t>
            </a:r>
            <a:endParaRPr lang="en-US" altLang="ja-JP" sz="1200" b="1" dirty="0">
              <a:solidFill>
                <a:srgbClr val="000000"/>
              </a:solidFill>
              <a:effectLst>
                <a:glow rad="127000">
                  <a:schemeClr val="bg1"/>
                </a:glow>
                <a:outerShdw blurRad="38100" dist="38100" dir="2700000" algn="tl">
                  <a:schemeClr val="bg1">
                    <a:alpha val="43000"/>
                  </a:schemeClr>
                </a:outerShdw>
              </a:effectLst>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lang="ja-JP" altLang="ja-JP" sz="1200" b="1" u="sng" dirty="0">
                <a:solidFill>
                  <a:srgbClr val="FF0000"/>
                </a:solidFill>
                <a:effectLst>
                  <a:glow rad="127000">
                    <a:schemeClr val="bg1"/>
                  </a:glow>
                  <a:outerShdw blurRad="38100" dist="38100" dir="2700000" algn="tl">
                    <a:schemeClr val="bg1">
                      <a:alpha val="43000"/>
                    </a:schemeClr>
                  </a:outerShdw>
                </a:effectLst>
                <a:uFill>
                  <a:solidFill>
                    <a:srgbClr val="FFC000"/>
                  </a:solidFill>
                </a:uFill>
                <a:latin typeface="Segoe UI Emoji" panose="020B0502040204020203" pitchFamily="34" charset="0"/>
                <a:ea typeface="游明朝" panose="02020400000000000000" pitchFamily="18" charset="-128"/>
                <a:cs typeface="Segoe UI" panose="020B0502040204020203" pitchFamily="34" charset="0"/>
              </a:rPr>
              <a:t>child abuse </a:t>
            </a:r>
            <a:r>
              <a:rPr lang="ja-JP" altLang="ja-JP" sz="1200" b="1" dirty="0">
                <a:solidFill>
                  <a:srgbClr val="000000"/>
                </a:solidFill>
                <a:effectLst>
                  <a:glow rad="127000">
                    <a:schemeClr val="bg1"/>
                  </a:glow>
                  <a:outerShdw blurRad="38100" dist="38100" dir="2700000" algn="tl">
                    <a:schemeClr val="bg1">
                      <a:alpha val="43000"/>
                    </a:schemeClr>
                  </a:outerShdw>
                </a:effectLst>
                <a:latin typeface="Segoe UI Emoji" panose="020B0502040204020203" pitchFamily="34" charset="0"/>
                <a:ea typeface="游明朝" panose="02020400000000000000" pitchFamily="18" charset="-128"/>
                <a:cs typeface="Segoe UI" panose="020B0502040204020203" pitchFamily="34" charset="0"/>
              </a:rPr>
              <a:t>(mental abuse). Even if the child is not directly displayed </a:t>
            </a:r>
            <a:endParaRPr lang="en-US" altLang="ja-JP" sz="1200" b="1" dirty="0">
              <a:solidFill>
                <a:srgbClr val="000000"/>
              </a:solidFill>
              <a:effectLst>
                <a:glow rad="127000">
                  <a:schemeClr val="bg1"/>
                </a:glow>
                <a:outerShdw blurRad="38100" dist="38100" dir="2700000" algn="tl">
                  <a:schemeClr val="bg1">
                    <a:alpha val="43000"/>
                  </a:schemeClr>
                </a:outerShdw>
              </a:effectLst>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lang="ja-JP" altLang="ja-JP" sz="1200" b="1" dirty="0">
                <a:solidFill>
                  <a:srgbClr val="000000"/>
                </a:solidFill>
                <a:effectLst>
                  <a:glow rad="127000">
                    <a:schemeClr val="bg1"/>
                  </a:glow>
                  <a:outerShdw blurRad="38100" dist="38100" dir="2700000" algn="tl">
                    <a:schemeClr val="bg1">
                      <a:alpha val="43000"/>
                    </a:schemeClr>
                  </a:outerShdw>
                </a:effectLst>
                <a:latin typeface="Segoe UI Emoji" panose="020B0502040204020203" pitchFamily="34" charset="0"/>
                <a:ea typeface="游明朝" panose="02020400000000000000" pitchFamily="18" charset="-128"/>
                <a:cs typeface="Segoe UI" panose="020B0502040204020203" pitchFamily="34" charset="0"/>
              </a:rPr>
              <a:t>to violence, it is easy for him/her to misunderstand that the bad relationship between father and mother is "because I am a bad child" or "because I was born".</a:t>
            </a:r>
            <a:endParaRPr kumimoji="0" lang="ja-JP" altLang="en-US" sz="1000" b="1" i="0" u="none" strike="noStrike" kern="1200" cap="none" spc="0" normalizeH="0" baseline="0" noProof="0" dirty="0">
              <a:ln w="0"/>
              <a:solidFill>
                <a:prstClr val="black"/>
              </a:solidFill>
              <a:effectLst>
                <a:glow rad="127000">
                  <a:schemeClr val="bg1"/>
                </a:glow>
                <a:outerShdw blurRad="38100" dist="38100" dir="2700000" algn="tl">
                  <a:schemeClr val="bg1">
                    <a:alpha val="43000"/>
                  </a:scheme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80" name="正方形/長方形 79">
            <a:extLst>
              <a:ext uri="{FF2B5EF4-FFF2-40B4-BE49-F238E27FC236}">
                <a16:creationId xmlns:a16="http://schemas.microsoft.com/office/drawing/2014/main" id="{7CB892EF-5491-4697-A3C9-5F02E4DF56EC}"/>
              </a:ext>
            </a:extLst>
          </p:cNvPr>
          <p:cNvSpPr/>
          <p:nvPr/>
        </p:nvSpPr>
        <p:spPr>
          <a:xfrm>
            <a:off x="481642" y="7630994"/>
            <a:ext cx="5912136" cy="276999"/>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200" b="1" dirty="0">
                <a:effectLst>
                  <a:glow rad="127000">
                    <a:schemeClr val="bg1"/>
                  </a:glow>
                  <a:outerShdw blurRad="38100" dist="38100" dir="2700000" algn="tl">
                    <a:schemeClr val="bg1">
                      <a:alpha val="43000"/>
                    </a:schemeClr>
                  </a:outerShdw>
                </a:effectLst>
                <a:latin typeface="Segoe UI Emoji" panose="020B0502040204020203" pitchFamily="34" charset="0"/>
                <a:ea typeface="Segoe UI Emoji" panose="020B0502040204020203" pitchFamily="34" charset="0"/>
                <a:cs typeface="Segoe UI" panose="020B0502040204020203" pitchFamily="34" charset="0"/>
              </a:rPr>
              <a:t>You do not have to bear DV.</a:t>
            </a:r>
            <a:endParaRPr kumimoji="0" lang="ja-JP" altLang="en-US" sz="1200" b="1" i="0" u="none" strike="noStrike" kern="1200" cap="none" spc="0" normalizeH="0" baseline="0" noProof="0" dirty="0">
              <a:ln w="0"/>
              <a:solidFill>
                <a:prstClr val="black"/>
              </a:solidFill>
              <a:effectLst>
                <a:glow rad="127000">
                  <a:schemeClr val="bg1"/>
                </a:glow>
                <a:outerShdw blurRad="38100" dist="38100" dir="2700000" algn="tl">
                  <a:schemeClr val="bg1">
                    <a:alpha val="43000"/>
                  </a:scheme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grpSp>
        <p:nvGrpSpPr>
          <p:cNvPr id="83" name="グループ化 82">
            <a:extLst>
              <a:ext uri="{FF2B5EF4-FFF2-40B4-BE49-F238E27FC236}">
                <a16:creationId xmlns:a16="http://schemas.microsoft.com/office/drawing/2014/main" id="{AD88BE59-2B28-415A-B920-64D0FE90176A}"/>
              </a:ext>
            </a:extLst>
          </p:cNvPr>
          <p:cNvGrpSpPr/>
          <p:nvPr/>
        </p:nvGrpSpPr>
        <p:grpSpPr>
          <a:xfrm>
            <a:off x="545902" y="7946599"/>
            <a:ext cx="5829200" cy="1780005"/>
            <a:chOff x="338447" y="2416624"/>
            <a:chExt cx="6216732" cy="5943604"/>
          </a:xfrm>
        </p:grpSpPr>
        <p:sp>
          <p:nvSpPr>
            <p:cNvPr id="84" name="四角形: 角を丸くする 83">
              <a:extLst>
                <a:ext uri="{FF2B5EF4-FFF2-40B4-BE49-F238E27FC236}">
                  <a16:creationId xmlns:a16="http://schemas.microsoft.com/office/drawing/2014/main" id="{E0564FC4-CDB5-49E8-8204-90FEC018427E}"/>
                </a:ext>
              </a:extLst>
            </p:cNvPr>
            <p:cNvSpPr/>
            <p:nvPr/>
          </p:nvSpPr>
          <p:spPr>
            <a:xfrm>
              <a:off x="338447" y="2428503"/>
              <a:ext cx="6216732" cy="5931725"/>
            </a:xfrm>
            <a:prstGeom prst="roundRect">
              <a:avLst>
                <a:gd name="adj" fmla="val 2918"/>
              </a:avLst>
            </a:prstGeom>
            <a:solidFill>
              <a:srgbClr val="FFFFE1"/>
            </a:solid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5" name="四角形: 上の 2 つの角を丸める 84">
              <a:extLst>
                <a:ext uri="{FF2B5EF4-FFF2-40B4-BE49-F238E27FC236}">
                  <a16:creationId xmlns:a16="http://schemas.microsoft.com/office/drawing/2014/main" id="{7A3CB01A-0FB2-459F-BF5B-7F32EBADA23B}"/>
                </a:ext>
              </a:extLst>
            </p:cNvPr>
            <p:cNvSpPr/>
            <p:nvPr/>
          </p:nvSpPr>
          <p:spPr>
            <a:xfrm>
              <a:off x="338447" y="2416624"/>
              <a:ext cx="6216732" cy="1749755"/>
            </a:xfrm>
            <a:prstGeom prst="round2SameRect">
              <a:avLst>
                <a:gd name="adj1" fmla="val 11468"/>
                <a:gd name="adj2"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86" name="正方形/長方形 85">
            <a:extLst>
              <a:ext uri="{FF2B5EF4-FFF2-40B4-BE49-F238E27FC236}">
                <a16:creationId xmlns:a16="http://schemas.microsoft.com/office/drawing/2014/main" id="{4C496B82-F0F9-4164-A92D-AF542E6B4701}"/>
              </a:ext>
            </a:extLst>
          </p:cNvPr>
          <p:cNvSpPr/>
          <p:nvPr/>
        </p:nvSpPr>
        <p:spPr>
          <a:xfrm>
            <a:off x="527219" y="8001998"/>
            <a:ext cx="5684905" cy="369332"/>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800" b="1" dirty="0">
                <a:solidFill>
                  <a:schemeClr val="bg1"/>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DV has impact on children mental and physical health </a:t>
            </a:r>
            <a:endParaRPr kumimoji="0" lang="ja-JP" altLang="en-US" sz="1800" b="1" i="0" u="none" strike="noStrike" kern="1200" cap="none" spc="0" normalizeH="0" baseline="0" noProof="0" dirty="0">
              <a:ln w="10160">
                <a:solidFill>
                  <a:prstClr val="white"/>
                </a:solidFill>
                <a:prstDash val="solid"/>
              </a:ln>
              <a:solidFill>
                <a:schemeClr val="bg1"/>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87" name="正方形/長方形 86">
            <a:extLst>
              <a:ext uri="{FF2B5EF4-FFF2-40B4-BE49-F238E27FC236}">
                <a16:creationId xmlns:a16="http://schemas.microsoft.com/office/drawing/2014/main" id="{40A22AB9-77BE-4098-9F2C-A14CE3C257B4}"/>
              </a:ext>
            </a:extLst>
          </p:cNvPr>
          <p:cNvSpPr/>
          <p:nvPr/>
        </p:nvSpPr>
        <p:spPr>
          <a:xfrm>
            <a:off x="545903" y="8501769"/>
            <a:ext cx="5829200" cy="1384995"/>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Running away to a fantasy world</a:t>
            </a:r>
            <a:r>
              <a:rPr lang="en-US" altLang="ja-JP" sz="1200" dirty="0">
                <a:ln w="0"/>
                <a:solidFill>
                  <a:srgbClr val="70AD47">
                    <a:lumMod val="75000"/>
                  </a:srgbClr>
                </a:solidFill>
                <a:effectLst>
                  <a:outerShdw blurRad="38100" dist="38100" dir="2700000" algn="tl" rotWithShape="0">
                    <a:srgbClr val="000000">
                      <a:alpha val="43137"/>
                    </a:srgbClr>
                  </a:outerShdw>
                </a:effectLst>
                <a:latin typeface="Segoe UI Emoji" panose="020B0502040204020203" pitchFamily="34" charset="0"/>
                <a:ea typeface="游ゴシック" panose="020B0400000000000000" pitchFamily="50" charset="-128"/>
                <a:cs typeface="Segoe UI" panose="020B0502040204020203" pitchFamily="34" charset="0"/>
              </a:rPr>
              <a:t>	</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Become thinking that “weakness” is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Rage</a:t>
            </a:r>
            <a:r>
              <a:rPr kumimoji="0" lang="en-US"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something bad</a:t>
            </a:r>
            <a:endParaRPr kumimoji="0" lang="en-US" altLang="ja-JP" sz="1200" b="0" i="0" u="none" strike="noStrike" kern="1200" cap="none" spc="0" normalizeH="0" baseline="0" noProof="0" dirty="0">
              <a:ln w="0"/>
              <a:solidFill>
                <a:srgbClr val="70AD47">
                  <a:lumMod val="75000"/>
                </a:srgbClr>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Always feeling anxious and not		</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Trying to solve problems using violence</a:t>
            </a:r>
            <a:endParaRPr kumimoji="0" lang="pt-BR" altLang="ja-JP" sz="1000" b="0"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pt-BR" altLang="ja-JP" sz="1200" dirty="0">
                <a:ln w="0"/>
                <a:solidFill>
                  <a:prstClr val="black"/>
                </a:solidFill>
                <a:effectLst>
                  <a:outerShdw blurRad="38100" dist="19050" dir="2700000" algn="tl" rotWithShape="0">
                    <a:prstClr val="black">
                      <a:alpha val="40000"/>
                    </a:prstClr>
                  </a:outerShdw>
                </a:effectLst>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in safe 				  	</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pt-BR" altLang="ja-JP"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Bedwetting </a:t>
            </a:r>
            <a:r>
              <a:rPr kumimoji="0" lang="pt-BR"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Segoe UI Emoji" panose="020B0502040204020203" pitchFamily="34" charset="0"/>
                <a:cs typeface="Segoe UI" panose="020B0502040204020203" pitchFamily="34" charset="0"/>
              </a:rPr>
              <a:t>	</a:t>
            </a:r>
            <a:endParaRPr kumimoji="0" lang="pt-BR"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pt-BR" altLang="ja-JP"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Can not trust to others </a:t>
            </a:r>
            <a:r>
              <a:rPr kumimoji="0" lang="pt-BR"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kumimoji="0" lang="en-US" altLang="ja-JP"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Can not sleep</a:t>
            </a:r>
            <a:endParaRPr kumimoji="0" lang="en-US" altLang="ja-JP" sz="1200" b="0"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en-US" altLang="ja-JP"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Self-esteem is lower </a:t>
            </a:r>
            <a:r>
              <a:rPr kumimoji="0" lang="en-US"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Can not eat</a:t>
            </a:r>
            <a:endParaRPr kumimoji="0" lang="en-US" altLang="ja-JP" sz="1200" b="0"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p>
        </p:txBody>
      </p:sp>
      <p:sp>
        <p:nvSpPr>
          <p:cNvPr id="46" name="正方形/長方形 45">
            <a:extLst>
              <a:ext uri="{FF2B5EF4-FFF2-40B4-BE49-F238E27FC236}">
                <a16:creationId xmlns:a16="http://schemas.microsoft.com/office/drawing/2014/main" id="{BDBEFBA2-42D7-4C92-9E23-F02458DB8981}"/>
              </a:ext>
            </a:extLst>
          </p:cNvPr>
          <p:cNvSpPr/>
          <p:nvPr/>
        </p:nvSpPr>
        <p:spPr>
          <a:xfrm>
            <a:off x="3148704" y="1738068"/>
            <a:ext cx="2351850" cy="269433"/>
          </a:xfrm>
          <a:prstGeom prst="rect">
            <a:avLst/>
          </a:prstGeom>
          <a:noFill/>
        </p:spPr>
        <p:txBody>
          <a:bodyPr wrap="square" lIns="91440" tIns="45720" rIns="91440" bIns="45720">
            <a:sp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lang="ja-JP" altLang="ja-JP" sz="900" dirty="0">
                <a:solidFill>
                  <a:srgbClr val="000000"/>
                </a:solidFill>
                <a:effectLst/>
                <a:ea typeface="游明朝" panose="02020400000000000000" pitchFamily="18" charset="-128"/>
                <a:cs typeface="Helvetica" panose="020B0604020202020204" pitchFamily="34" charset="0"/>
              </a:rPr>
              <a:t>(American psychologist Lenore E. Walker)</a:t>
            </a:r>
            <a:endParaRPr kumimoji="0" lang="ja-JP" altLang="en-US" sz="9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Tree>
    <p:extLst>
      <p:ext uri="{BB962C8B-B14F-4D97-AF65-F5344CB8AC3E}">
        <p14:creationId xmlns:p14="http://schemas.microsoft.com/office/powerpoint/2010/main" val="255159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0" r="-122000" b="-200000"/>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AC3E931-59A7-45C1-A355-AF609024FA11}"/>
              </a:ext>
            </a:extLst>
          </p:cNvPr>
          <p:cNvSpPr/>
          <p:nvPr/>
        </p:nvSpPr>
        <p:spPr>
          <a:xfrm>
            <a:off x="322015" y="526865"/>
            <a:ext cx="4754075" cy="472566"/>
          </a:xfrm>
          <a:prstGeom prst="rect">
            <a:avLst/>
          </a:prstGeom>
          <a:noFill/>
        </p:spPr>
        <p:txBody>
          <a:bodyPr wrap="square" lIns="74295" tIns="37148" rIns="74295" bIns="37148">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lang="en-US" altLang="ja-JP" sz="3600" b="1" dirty="0">
                <a:solidFill>
                  <a:srgbClr val="0070C0"/>
                </a:solidFill>
                <a:effectLst>
                  <a:glow rad="63500">
                    <a:schemeClr val="bg1">
                      <a:alpha val="76000"/>
                    </a:schemeClr>
                  </a:glow>
                </a:effectLst>
                <a:latin typeface="Juice ITC" panose="04040403040A02020202" pitchFamily="82" charset="0"/>
                <a:cs typeface="Times New Roman" panose="02020603050405020304" pitchFamily="18" charset="0"/>
              </a:rPr>
              <a:t>If you have been suffering from DV</a:t>
            </a:r>
            <a:endParaRPr kumimoji="0" lang="pt-BR" altLang="ja-JP" sz="3600" b="1" i="0" u="none" strike="noStrike" kern="1200" cap="none" spc="0" normalizeH="0" baseline="0" noProof="0" dirty="0">
              <a:ln w="0"/>
              <a:solidFill>
                <a:srgbClr val="0070C0"/>
              </a:solidFill>
              <a:effectLst>
                <a:glow rad="63500">
                  <a:schemeClr val="bg1">
                    <a:alpha val="76000"/>
                  </a:schemeClr>
                </a:glow>
              </a:effectLst>
              <a:uLnTx/>
              <a:uFillTx/>
              <a:latin typeface="Juice ITC" panose="04040403040A02020202" pitchFamily="82" charset="0"/>
              <a:ea typeface="游ゴシック" panose="020B0400000000000000" pitchFamily="50" charset="-128"/>
            </a:endParaRPr>
          </a:p>
        </p:txBody>
      </p:sp>
      <p:sp>
        <p:nvSpPr>
          <p:cNvPr id="3" name="正方形/長方形 2">
            <a:extLst>
              <a:ext uri="{FF2B5EF4-FFF2-40B4-BE49-F238E27FC236}">
                <a16:creationId xmlns:a16="http://schemas.microsoft.com/office/drawing/2014/main" id="{EAE8D1D8-1474-4889-97F0-C3115D8AB613}"/>
              </a:ext>
            </a:extLst>
          </p:cNvPr>
          <p:cNvSpPr/>
          <p:nvPr/>
        </p:nvSpPr>
        <p:spPr>
          <a:xfrm>
            <a:off x="500725" y="1837792"/>
            <a:ext cx="5939853" cy="2031325"/>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Are you worried alone, such as “If only I could bear...”,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“Would it be better to consult it with someone?”, “I try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to not it be noticed by children...”</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Both DV and child abuse are very difficult issues to be solved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only by yourself.</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It needs a lot of courage to consult, but if you give it a chance you may find a solution which you could not see. There are professional counseling counters where we could think over a solution together.</a:t>
            </a:r>
            <a:r>
              <a:rPr lang="ja-JP"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游明朝" panose="02020400000000000000" pitchFamily="18" charset="-128"/>
                <a:cs typeface="Times New Roman" panose="02020603050405020304" pitchFamily="18" charset="0"/>
              </a:rPr>
              <a:t>　</a:t>
            </a:r>
            <a:endPar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glow rad="127000">
                    <a:schemeClr val="bg1"/>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Your privacy will be safe, so please relief and consult.</a:t>
            </a:r>
            <a:r>
              <a:rPr lang="en-US" altLang="ja-JP" sz="1400" dirty="0">
                <a:effectLst>
                  <a:glow rad="127000">
                    <a:schemeClr val="bg1">
                      <a:alpha val="40000"/>
                    </a:schemeClr>
                  </a:glow>
                  <a:outerShdw blurRad="50800" dir="3000000" sx="6000" sy="6000" algn="ctr" rotWithShape="0">
                    <a:srgbClr val="000000">
                      <a:alpha val="0"/>
                    </a:srgbClr>
                  </a:outerShdw>
                </a:effectLst>
                <a:latin typeface="Segoe UI Emoji" panose="020B0502040204020203" pitchFamily="34" charset="0"/>
                <a:ea typeface="Segoe UI Emoji" panose="020B0502040204020203" pitchFamily="34" charset="0"/>
                <a:cs typeface="Times New Roman" panose="02020603050405020304" pitchFamily="18" charset="0"/>
              </a:rPr>
              <a:t> </a:t>
            </a:r>
            <a:endParaRPr kumimoji="0" lang="ja-JP" altLang="en-US" sz="1400" b="0" i="0" u="none" strike="noStrike" kern="1200" cap="none" spc="0" normalizeH="0" baseline="0" noProof="0" dirty="0">
              <a:ln w="0"/>
              <a:solidFill>
                <a:prstClr val="black"/>
              </a:solidFill>
              <a:effectLst>
                <a:glow rad="127000">
                  <a:schemeClr val="bg1">
                    <a:alpha val="40000"/>
                  </a:schemeClr>
                </a:glow>
                <a:outerShdw blurRad="50800" dir="3000000" sx="6000" sy="6000" algn="ctr" rotWithShape="0">
                  <a:srgbClr val="000000">
                    <a:alpha val="0"/>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46" name="正方形/長方形 45">
            <a:extLst>
              <a:ext uri="{FF2B5EF4-FFF2-40B4-BE49-F238E27FC236}">
                <a16:creationId xmlns:a16="http://schemas.microsoft.com/office/drawing/2014/main" id="{1CAD96C0-4009-4037-BA0E-21314D0075DC}"/>
              </a:ext>
            </a:extLst>
          </p:cNvPr>
          <p:cNvSpPr/>
          <p:nvPr/>
        </p:nvSpPr>
        <p:spPr>
          <a:xfrm>
            <a:off x="324378" y="1192889"/>
            <a:ext cx="4814300" cy="505909"/>
          </a:xfrm>
          <a:prstGeom prst="rect">
            <a:avLst/>
          </a:prstGeom>
          <a:noFill/>
        </p:spPr>
        <p:txBody>
          <a:bodyPr wrap="square" lIns="74295" tIns="37148" rIns="74295" bIns="37148">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u="sng" dirty="0">
                <a:solidFill>
                  <a:srgbClr val="FB5543"/>
                </a:solidFill>
                <a:effectLst>
                  <a:glow rad="63500">
                    <a:schemeClr val="bg1">
                      <a:alpha val="76000"/>
                    </a:schemeClr>
                  </a:glow>
                </a:effectLst>
                <a:uFill>
                  <a:solidFill>
                    <a:srgbClr val="FFC000"/>
                  </a:solidFill>
                </a:uFill>
                <a:latin typeface="Juice ITC" panose="04040403040A02020202" pitchFamily="82" charset="0"/>
                <a:cs typeface="Times New Roman" panose="02020603050405020304" pitchFamily="18" charset="0"/>
              </a:rPr>
              <a:t>Do not suffer alone, consult it with someone.</a:t>
            </a:r>
            <a:endParaRPr kumimoji="0" lang="pt-BR" altLang="ja-JP" sz="2800" b="1" i="0" u="sng" strike="noStrike" kern="1200" cap="none" spc="0" normalizeH="0" noProof="0" dirty="0">
              <a:ln w="0"/>
              <a:solidFill>
                <a:srgbClr val="FB5543"/>
              </a:solidFill>
              <a:effectLst>
                <a:glow rad="63500">
                  <a:schemeClr val="bg1">
                    <a:alpha val="76000"/>
                  </a:schemeClr>
                </a:glow>
              </a:effectLst>
              <a:uLnTx/>
              <a:uFill>
                <a:solidFill>
                  <a:srgbClr val="FFC000"/>
                </a:solidFill>
              </a:uFill>
              <a:latin typeface="Juice ITC" panose="04040403040A02020202" pitchFamily="82" charset="0"/>
              <a:ea typeface="游ゴシック" panose="020B0400000000000000" pitchFamily="50" charset="-128"/>
            </a:endParaRPr>
          </a:p>
        </p:txBody>
      </p:sp>
      <p:pic>
        <p:nvPicPr>
          <p:cNvPr id="4" name="図 3">
            <a:extLst>
              <a:ext uri="{FF2B5EF4-FFF2-40B4-BE49-F238E27FC236}">
                <a16:creationId xmlns:a16="http://schemas.microsoft.com/office/drawing/2014/main" id="{EB453BA7-8DB9-4DEF-8E69-36C5DDE3A69C}"/>
              </a:ext>
            </a:extLst>
          </p:cNvPr>
          <p:cNvPicPr>
            <a:picLocks noChangeAspect="1"/>
          </p:cNvPicPr>
          <p:nvPr/>
        </p:nvPicPr>
        <p:blipFill>
          <a:blip r:embed="rId3"/>
          <a:stretch>
            <a:fillRect/>
          </a:stretch>
        </p:blipFill>
        <p:spPr>
          <a:xfrm>
            <a:off x="5273875" y="404664"/>
            <a:ext cx="987431" cy="1598697"/>
          </a:xfrm>
          <a:prstGeom prst="rect">
            <a:avLst/>
          </a:prstGeom>
        </p:spPr>
      </p:pic>
      <p:pic>
        <p:nvPicPr>
          <p:cNvPr id="8" name="図 7">
            <a:extLst>
              <a:ext uri="{FF2B5EF4-FFF2-40B4-BE49-F238E27FC236}">
                <a16:creationId xmlns:a16="http://schemas.microsoft.com/office/drawing/2014/main" id="{EE05EF6B-BE9E-4130-A778-69DD07E30DB0}"/>
              </a:ext>
            </a:extLst>
          </p:cNvPr>
          <p:cNvPicPr>
            <a:picLocks noChangeAspect="1"/>
          </p:cNvPicPr>
          <p:nvPr/>
        </p:nvPicPr>
        <p:blipFill>
          <a:blip r:embed="rId4"/>
          <a:stretch>
            <a:fillRect/>
          </a:stretch>
        </p:blipFill>
        <p:spPr>
          <a:xfrm>
            <a:off x="573116" y="3940144"/>
            <a:ext cx="6703994" cy="4328048"/>
          </a:xfrm>
          <a:prstGeom prst="rect">
            <a:avLst/>
          </a:prstGeom>
        </p:spPr>
      </p:pic>
      <p:sp>
        <p:nvSpPr>
          <p:cNvPr id="9" name="正方形/長方形 8">
            <a:extLst>
              <a:ext uri="{FF2B5EF4-FFF2-40B4-BE49-F238E27FC236}">
                <a16:creationId xmlns:a16="http://schemas.microsoft.com/office/drawing/2014/main" id="{1932DAC3-C443-4C84-A6A5-28842CC53E0F}"/>
              </a:ext>
            </a:extLst>
          </p:cNvPr>
          <p:cNvSpPr/>
          <p:nvPr/>
        </p:nvSpPr>
        <p:spPr>
          <a:xfrm>
            <a:off x="2035872" y="4015148"/>
            <a:ext cx="2876107"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700" b="1" dirty="0">
                <a:solidFill>
                  <a:srgbClr val="54A4C8"/>
                </a:solidFill>
                <a:effectLst>
                  <a:outerShdw blurRad="38100" dist="38100" dir="2700000" algn="tl">
                    <a:srgbClr val="000000">
                      <a:alpha val="43137"/>
                    </a:srgbClr>
                  </a:outerShdw>
                </a:effectLst>
                <a:latin typeface="游明朝" panose="02020400000000000000" pitchFamily="18" charset="-128"/>
                <a:cs typeface="Times New Roman" panose="02020603050405020304" pitchFamily="18" charset="0"/>
              </a:rPr>
              <a:t>Foreign nationals</a:t>
            </a:r>
            <a:endParaRPr kumimoji="0" lang="ja-JP" altLang="en-US" sz="2700" b="1" i="0" u="none" strike="noStrike" kern="1200" cap="none" spc="0" normalizeH="0" baseline="0" noProof="0" dirty="0">
              <a:ln w="0"/>
              <a:solidFill>
                <a:srgbClr val="54A4C8"/>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56" name="正方形/長方形 55">
            <a:extLst>
              <a:ext uri="{FF2B5EF4-FFF2-40B4-BE49-F238E27FC236}">
                <a16:creationId xmlns:a16="http://schemas.microsoft.com/office/drawing/2014/main" id="{2F7C0DE1-F128-4AA9-AEE1-3A2DDC19B738}"/>
              </a:ext>
            </a:extLst>
          </p:cNvPr>
          <p:cNvSpPr/>
          <p:nvPr/>
        </p:nvSpPr>
        <p:spPr>
          <a:xfrm>
            <a:off x="753146" y="4554023"/>
            <a:ext cx="5424031"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b="1" dirty="0">
                <a:solidFill>
                  <a:srgbClr val="00B0F0"/>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Helvetica" panose="020B0604020202020204" pitchFamily="34" charset="0"/>
              </a:rPr>
              <a:t>If you are worried about your status of residence (the status with permission to live in Japan)</a:t>
            </a:r>
            <a:endParaRPr kumimoji="0" lang="ja-JP" altLang="en-US" sz="1400" b="1" i="0" u="none" strike="noStrike" kern="1200" cap="none" spc="0" normalizeH="0" baseline="0" noProof="0" dirty="0">
              <a:ln w="0"/>
              <a:solidFill>
                <a:srgbClr val="00B0F0"/>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endParaRPr>
          </a:p>
        </p:txBody>
      </p:sp>
      <p:sp>
        <p:nvSpPr>
          <p:cNvPr id="57" name="正方形/長方形 56">
            <a:extLst>
              <a:ext uri="{FF2B5EF4-FFF2-40B4-BE49-F238E27FC236}">
                <a16:creationId xmlns:a16="http://schemas.microsoft.com/office/drawing/2014/main" id="{1962FEA5-DEAB-41A6-8F60-0AEFD606A7A4}"/>
              </a:ext>
            </a:extLst>
          </p:cNvPr>
          <p:cNvSpPr/>
          <p:nvPr/>
        </p:nvSpPr>
        <p:spPr>
          <a:xfrm>
            <a:off x="904743" y="5082738"/>
            <a:ext cx="5040395" cy="1015663"/>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200" b="1" dirty="0">
                <a:solidFill>
                  <a:srgbClr val="000000"/>
                </a:solidFill>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Helvetica" panose="020B0604020202020204" pitchFamily="34" charset="0"/>
              </a:rPr>
              <a:t>and your husband (or wife) does not help you change your period of stay or status of residence, or if you would like to live with a child born to a Japanese, please call the Immigration Bureau (Immigration).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altLang="ja-JP" sz="1200" b="1"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2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Immigration Bureau telephone number</a:t>
            </a:r>
            <a:endParaRPr kumimoji="0" lang="ja-JP" altLang="en-US" sz="1200" b="1"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58" name="正方形/長方形 57">
            <a:extLst>
              <a:ext uri="{FF2B5EF4-FFF2-40B4-BE49-F238E27FC236}">
                <a16:creationId xmlns:a16="http://schemas.microsoft.com/office/drawing/2014/main" id="{5694571F-5333-46A0-8076-4FDB0298F5C9}"/>
              </a:ext>
            </a:extLst>
          </p:cNvPr>
          <p:cNvSpPr/>
          <p:nvPr/>
        </p:nvSpPr>
        <p:spPr>
          <a:xfrm>
            <a:off x="3766067" y="6234988"/>
            <a:ext cx="2340827" cy="246221"/>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0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Nagoya Regional Immigration Bureau</a:t>
            </a:r>
            <a:endParaRPr kumimoji="0" lang="ja-JP" altLang="en-US" sz="1000" b="1"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66" name="正方形/長方形 65">
            <a:extLst>
              <a:ext uri="{FF2B5EF4-FFF2-40B4-BE49-F238E27FC236}">
                <a16:creationId xmlns:a16="http://schemas.microsoft.com/office/drawing/2014/main" id="{109F9508-C5E1-4B93-9673-83994B777654}"/>
              </a:ext>
            </a:extLst>
          </p:cNvPr>
          <p:cNvSpPr/>
          <p:nvPr/>
        </p:nvSpPr>
        <p:spPr>
          <a:xfrm>
            <a:off x="785057" y="6446107"/>
            <a:ext cx="5718041" cy="617990"/>
          </a:xfrm>
          <a:prstGeom prst="rect">
            <a:avLst/>
          </a:prstGeom>
          <a:noFill/>
        </p:spPr>
        <p:txBody>
          <a:bodyPr wrap="square" lIns="91440" tIns="45720" rIns="91440" bIns="45720">
            <a:spAutoFit/>
          </a:bodyPr>
          <a:lstStyle/>
          <a:p>
            <a:pPr marL="0" marR="0" lvl="0" indent="0" algn="just" defTabSz="457200" rtl="0" eaLnBrk="1" fontAlgn="auto" latinLnBrk="0" hangingPunct="1">
              <a:lnSpc>
                <a:spcPts val="1400"/>
              </a:lnSpc>
              <a:spcBef>
                <a:spcPts val="0"/>
              </a:spcBef>
              <a:spcAft>
                <a:spcPts val="0"/>
              </a:spcAft>
              <a:buClrTx/>
              <a:buSzTx/>
              <a:buFontTx/>
              <a:buNone/>
              <a:tabLst/>
              <a:defRPr/>
            </a:pPr>
            <a:r>
              <a:rPr lang="en-US" altLang="ja-JP" sz="11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From Monday to Friday </a:t>
            </a:r>
          </a:p>
          <a:p>
            <a:pPr marL="0" marR="0" lvl="0" indent="0" algn="just" defTabSz="457200" rtl="0" eaLnBrk="1" fontAlgn="auto" latinLnBrk="0" hangingPunct="1">
              <a:lnSpc>
                <a:spcPts val="1400"/>
              </a:lnSpc>
              <a:spcBef>
                <a:spcPts val="0"/>
              </a:spcBef>
              <a:spcAft>
                <a:spcPts val="0"/>
              </a:spcAft>
              <a:buClrTx/>
              <a:buSzTx/>
              <a:buFontTx/>
              <a:buNone/>
              <a:tabLst/>
              <a:defRPr/>
            </a:pPr>
            <a:r>
              <a:rPr kumimoji="0" lang="en-US" altLang="ja-JP" sz="1100" b="1"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Times New Roman" panose="02020603050405020304" pitchFamily="18" charset="0"/>
              </a:rPr>
              <a:t>9:00 ~ 16:00</a:t>
            </a:r>
          </a:p>
          <a:p>
            <a:pPr marL="0" marR="0" lvl="0" indent="0" algn="just" defTabSz="457200" rtl="0" eaLnBrk="1" fontAlgn="auto" latinLnBrk="0" hangingPunct="1">
              <a:lnSpc>
                <a:spcPts val="1400"/>
              </a:lnSpc>
              <a:spcBef>
                <a:spcPts val="0"/>
              </a:spcBef>
              <a:spcAft>
                <a:spcPts val="0"/>
              </a:spcAft>
              <a:buClrTx/>
              <a:buSzTx/>
              <a:buFontTx/>
              <a:buNone/>
              <a:tabLst/>
              <a:defRPr/>
            </a:pPr>
            <a:r>
              <a:rPr lang="en-US" altLang="ja-JP" sz="11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 </a:t>
            </a:r>
            <a:r>
              <a:rPr lang="cs-CZ" altLang="ja-JP" sz="1100" b="1"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(Saturday and Sunday, year-end and New Year holidays are closed)</a:t>
            </a:r>
            <a:endParaRPr kumimoji="0" lang="ja-JP" altLang="en-US" sz="1100" b="1"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grpSp>
        <p:nvGrpSpPr>
          <p:cNvPr id="74" name="グループ化 73">
            <a:extLst>
              <a:ext uri="{FF2B5EF4-FFF2-40B4-BE49-F238E27FC236}">
                <a16:creationId xmlns:a16="http://schemas.microsoft.com/office/drawing/2014/main" id="{31D7434D-D4DD-44DD-9DA4-65A26AFBB170}"/>
              </a:ext>
            </a:extLst>
          </p:cNvPr>
          <p:cNvGrpSpPr/>
          <p:nvPr/>
        </p:nvGrpSpPr>
        <p:grpSpPr>
          <a:xfrm>
            <a:off x="631298" y="7323882"/>
            <a:ext cx="5718042" cy="2377902"/>
            <a:chOff x="338447" y="2416624"/>
            <a:chExt cx="6216732" cy="5943604"/>
          </a:xfrm>
        </p:grpSpPr>
        <p:sp>
          <p:nvSpPr>
            <p:cNvPr id="76" name="四角形: 角を丸くする 75">
              <a:extLst>
                <a:ext uri="{FF2B5EF4-FFF2-40B4-BE49-F238E27FC236}">
                  <a16:creationId xmlns:a16="http://schemas.microsoft.com/office/drawing/2014/main" id="{D2BC3E94-CA9E-446F-B79D-CB7980E7BF4A}"/>
                </a:ext>
              </a:extLst>
            </p:cNvPr>
            <p:cNvSpPr/>
            <p:nvPr/>
          </p:nvSpPr>
          <p:spPr>
            <a:xfrm>
              <a:off x="338447" y="2428503"/>
              <a:ext cx="6216732" cy="5931725"/>
            </a:xfrm>
            <a:prstGeom prst="roundRect">
              <a:avLst>
                <a:gd name="adj" fmla="val 2918"/>
              </a:avLst>
            </a:prstGeom>
            <a:solidFill>
              <a:srgbClr val="FFFFE1"/>
            </a:solidFill>
            <a:ln w="38100">
              <a:solidFill>
                <a:srgbClr val="54A4C8"/>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1" name="四角形: 上の 2 つの角を丸める 80">
              <a:extLst>
                <a:ext uri="{FF2B5EF4-FFF2-40B4-BE49-F238E27FC236}">
                  <a16:creationId xmlns:a16="http://schemas.microsoft.com/office/drawing/2014/main" id="{C0813BD0-9E4F-49AF-9AE8-331E318A739B}"/>
                </a:ext>
              </a:extLst>
            </p:cNvPr>
            <p:cNvSpPr/>
            <p:nvPr/>
          </p:nvSpPr>
          <p:spPr>
            <a:xfrm>
              <a:off x="338447" y="2416624"/>
              <a:ext cx="6216732" cy="1401021"/>
            </a:xfrm>
            <a:prstGeom prst="round2SameRect">
              <a:avLst>
                <a:gd name="adj1" fmla="val 11468"/>
                <a:gd name="adj2" fmla="val 0"/>
              </a:avLst>
            </a:prstGeom>
            <a:solidFill>
              <a:schemeClr val="accent5">
                <a:lumMod val="60000"/>
                <a:lumOff val="40000"/>
              </a:schemeClr>
            </a:solidFill>
            <a:ln>
              <a:solidFill>
                <a:srgbClr val="54A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82" name="正方形/長方形 81">
            <a:extLst>
              <a:ext uri="{FF2B5EF4-FFF2-40B4-BE49-F238E27FC236}">
                <a16:creationId xmlns:a16="http://schemas.microsoft.com/office/drawing/2014/main" id="{34EA494B-D2EE-4C6A-91BA-284FD289611B}"/>
              </a:ext>
            </a:extLst>
          </p:cNvPr>
          <p:cNvSpPr/>
          <p:nvPr/>
        </p:nvSpPr>
        <p:spPr>
          <a:xfrm>
            <a:off x="941532" y="7413658"/>
            <a:ext cx="5064915" cy="369332"/>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800" b="1" dirty="0">
                <a:solidFill>
                  <a:schemeClr val="bg1"/>
                </a:solidFill>
                <a:effectLst>
                  <a:glow rad="63500">
                    <a:schemeClr val="bg1">
                      <a:alpha val="40000"/>
                    </a:schemeClr>
                  </a:glow>
                  <a:outerShdw dist="63500" dir="3000000" algn="tl">
                    <a:srgbClr val="000000">
                      <a:alpha val="43000"/>
                    </a:srgbClr>
                  </a:outerShdw>
                </a:effectLst>
                <a:latin typeface="Segoe UI Emoji" panose="020B0502040204020203" pitchFamily="34" charset="0"/>
                <a:ea typeface="Segoe UI Emoji" panose="020B0502040204020203" pitchFamily="34" charset="0"/>
                <a:cs typeface="Times New Roman" panose="02020603050405020304" pitchFamily="18" charset="0"/>
              </a:rPr>
              <a:t>Things you should prepare in case of emergency </a:t>
            </a:r>
            <a:endParaRPr kumimoji="0" lang="ja-JP" altLang="en-US" sz="1800" b="1" i="0" u="none" strike="noStrike" kern="1200" cap="none" spc="0" normalizeH="0" baseline="0" noProof="0" dirty="0">
              <a:ln w="10160">
                <a:solidFill>
                  <a:prstClr val="white"/>
                </a:solidFill>
                <a:prstDash val="solid"/>
              </a:ln>
              <a:solidFill>
                <a:schemeClr val="bg1"/>
              </a:solidFill>
              <a:effectLst>
                <a:glow rad="63500">
                  <a:schemeClr val="bg1">
                    <a:alpha val="40000"/>
                  </a:schemeClr>
                </a:glow>
                <a:outerShdw dist="63500" dir="3000000" algn="tl">
                  <a:srgbClr val="000000">
                    <a:alpha val="43000"/>
                  </a:srgbClr>
                </a:outerShdw>
              </a:effectLst>
              <a:uLnTx/>
              <a:uFillTx/>
              <a:latin typeface="Segoe UI Emoji" panose="020B0502040204020203" pitchFamily="34" charset="0"/>
              <a:ea typeface="游ゴシック" panose="020B0400000000000000" pitchFamily="50" charset="-128"/>
            </a:endParaRPr>
          </a:p>
        </p:txBody>
      </p:sp>
      <p:sp>
        <p:nvSpPr>
          <p:cNvPr id="88" name="正方形/長方形 87">
            <a:extLst>
              <a:ext uri="{FF2B5EF4-FFF2-40B4-BE49-F238E27FC236}">
                <a16:creationId xmlns:a16="http://schemas.microsoft.com/office/drawing/2014/main" id="{079D3910-A2F7-4AF2-85DB-E4A40673F2DB}"/>
              </a:ext>
            </a:extLst>
          </p:cNvPr>
          <p:cNvSpPr/>
          <p:nvPr/>
        </p:nvSpPr>
        <p:spPr>
          <a:xfrm>
            <a:off x="596451" y="7907907"/>
            <a:ext cx="2863568" cy="1691873"/>
          </a:xfrm>
          <a:prstGeom prst="rect">
            <a:avLst/>
          </a:prstGeom>
          <a:noFill/>
        </p:spPr>
        <p:txBody>
          <a:bodyPr wrap="square" lIns="91440" tIns="45720" rIns="91440" bIns="45720">
            <a:spAutoFit/>
          </a:bodyPr>
          <a:lstStyle/>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Money, passbook and cash card</a:t>
            </a:r>
            <a:endParaRPr kumimoji="0" lang="pt-BR"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Health insurance card (copy is fine)</a:t>
            </a:r>
          </a:p>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pt-BR"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Seal (registered seal, seal registration</a:t>
            </a:r>
          </a:p>
          <a:p>
            <a:pPr marL="0" marR="0" lvl="0" indent="0" algn="just" defTabSz="457200" rtl="0" eaLnBrk="1" fontAlgn="auto" latinLnBrk="0" hangingPunct="1">
              <a:lnSpc>
                <a:spcPts val="1800"/>
              </a:lnSpc>
              <a:spcBef>
                <a:spcPts val="0"/>
              </a:spcBef>
              <a:spcAft>
                <a:spcPts val="0"/>
              </a:spcAft>
              <a:buClrTx/>
              <a:buSzTx/>
              <a:buFontTx/>
              <a:buNone/>
              <a:tabLst/>
              <a:defRPr/>
            </a:pP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     certificate, bank seal, etc.)</a:t>
            </a:r>
            <a:r>
              <a:rPr kumimoji="0" lang="pt-BR"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p>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House key</a:t>
            </a:r>
            <a:endParaRPr kumimoji="0" lang="en-US" altLang="ja-JP" sz="1200" b="0"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ja-JP" altLang="en-US" sz="1200" b="0" i="0" u="none" strike="noStrike" kern="1200" cap="none" spc="0" normalizeH="0" baseline="0" noProof="0" dirty="0">
                <a:ln w="0"/>
                <a:solidFill>
                  <a:srgbClr val="70AD47">
                    <a:lumMod val="75000"/>
                  </a:srgb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Daily medicine</a:t>
            </a:r>
            <a:endParaRPr kumimoji="0" lang="en-US" altLang="ja-JP" sz="1200" b="0"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a:p>
            <a:pPr marL="0" marR="0" lvl="0" indent="0" algn="just"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en-US"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Important things for you</a:t>
            </a:r>
            <a:endParaRPr kumimoji="0" lang="ja-JP" altLang="en-US" sz="1200" b="0" i="0" u="none" strike="noStrike" kern="1200" cap="none" spc="0" normalizeH="0" baseline="0" noProof="0" dirty="0">
              <a:ln w="0"/>
              <a:solidFill>
                <a:srgbClr val="70AD47">
                  <a:lumMod val="75000"/>
                </a:srgbClr>
              </a:solidFill>
              <a:effectLst>
                <a:outerShdw blurRad="38100" dist="38100" dir="2700000" algn="tl">
                  <a:srgbClr val="000000">
                    <a:alpha val="43137"/>
                  </a:srgbClr>
                </a:outerShdw>
              </a:effectLst>
              <a:uLnTx/>
              <a:uFillTx/>
              <a:latin typeface="Segoe UI Emoji" panose="020B0502040204020203" pitchFamily="34" charset="0"/>
              <a:ea typeface="游ゴシック" panose="020B0400000000000000" pitchFamily="50" charset="-128"/>
              <a:cs typeface="Segoe UI" panose="020B0502040204020203" pitchFamily="34" charset="0"/>
            </a:endParaRPr>
          </a:p>
        </p:txBody>
      </p:sp>
      <p:sp>
        <p:nvSpPr>
          <p:cNvPr id="89" name="正方形/長方形 88">
            <a:extLst>
              <a:ext uri="{FF2B5EF4-FFF2-40B4-BE49-F238E27FC236}">
                <a16:creationId xmlns:a16="http://schemas.microsoft.com/office/drawing/2014/main" id="{19A61199-EA14-451E-BF58-CF725E717EDB}"/>
              </a:ext>
            </a:extLst>
          </p:cNvPr>
          <p:cNvSpPr/>
          <p:nvPr/>
        </p:nvSpPr>
        <p:spPr>
          <a:xfrm>
            <a:off x="3429484" y="7922106"/>
            <a:ext cx="3059708" cy="1754326"/>
          </a:xfrm>
          <a:prstGeom prst="rect">
            <a:avLst/>
          </a:prstGeom>
          <a:noFill/>
        </p:spPr>
        <p:txBody>
          <a:bodyPr wrap="square" lIns="91440" tIns="45720" rIns="91440" bIns="4572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Identification cards, such as  maternal</a:t>
            </a: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     and child handbook, pension </a:t>
            </a: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     handbook, driving license, residence</a:t>
            </a: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     card, passport, etc.</a:t>
            </a: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a:t>
            </a:r>
            <a:r>
              <a:rPr kumimoji="0" lang="en-US" altLang="ja-JP"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ja-JP"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rPr>
              <a:t>Documents that can prove violence,</a:t>
            </a:r>
            <a:endParaRPr lang="en-US"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rPr>
              <a:t>    </a:t>
            </a:r>
            <a:r>
              <a:rPr lang="ja-JP"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rPr>
              <a:t> such as photographs of injuries,</a:t>
            </a:r>
            <a:endParaRPr lang="en-US"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rPr>
              <a:t>    </a:t>
            </a:r>
            <a:r>
              <a:rPr lang="ja-JP"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rPr>
              <a:t> hospital medical record, etc.</a:t>
            </a:r>
            <a:endParaRPr lang="en-US" altLang="ja-JP" sz="1200" dirty="0">
              <a:solidFill>
                <a:srgbClr val="000000"/>
              </a:solidFill>
              <a:effectLst>
                <a:outerShdw blurRad="38100" dist="38100" dir="2700000" algn="tl">
                  <a:srgbClr val="000000">
                    <a:alpha val="43137"/>
                  </a:srgbClr>
                </a:outerShdw>
              </a:effectLst>
              <a:latin typeface="Segoe UI Emoji" panose="020B0502040204020203" pitchFamily="34" charset="0"/>
              <a:ea typeface="游明朝" panose="02020400000000000000" pitchFamily="18" charset="-128"/>
              <a:cs typeface="Helvetica"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white">
                    <a:lumMod val="50000"/>
                  </a:prstClr>
                </a:solidFill>
                <a:effectLst>
                  <a:outerShdw blurRad="38100" dist="19050" dir="2700000" algn="tl" rotWithShape="0">
                    <a:prstClr val="black">
                      <a:alpha val="40000"/>
                    </a:prstClr>
                  </a:outerShdw>
                </a:effectLst>
                <a:uLnTx/>
                <a:uFillTx/>
                <a:latin typeface="Segoe UI Emoji" panose="020B0502040204020203" pitchFamily="34" charset="0"/>
                <a:ea typeface="游ゴシック" panose="020B0400000000000000" pitchFamily="50" charset="-128"/>
                <a:cs typeface="Segoe UI" panose="020B0502040204020203" pitchFamily="34" charset="0"/>
              </a:rPr>
              <a:t>□ </a:t>
            </a: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Important things for your child </a:t>
            </a:r>
            <a:r>
              <a:rPr lang="cs-CZ"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(school</a:t>
            </a:r>
            <a:endPar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    </a:t>
            </a:r>
            <a:r>
              <a:rPr lang="cs-CZ" altLang="ja-JP" sz="1200" dirty="0">
                <a:effectLst>
                  <a:outerShdw blurRad="38100" dist="38100" dir="2700000" algn="tl">
                    <a:srgbClr val="000000">
                      <a:alpha val="43137"/>
                    </a:srgbClr>
                  </a:outerShdw>
                </a:effectLst>
                <a:latin typeface="Segoe UI Emoji" panose="020B0502040204020203" pitchFamily="34" charset="0"/>
                <a:ea typeface="Segoe UI Emoji" panose="020B0502040204020203" pitchFamily="34" charset="0"/>
                <a:cs typeface="Times New Roman" panose="02020603050405020304" pitchFamily="18" charset="0"/>
              </a:rPr>
              <a:t> bag)</a:t>
            </a:r>
            <a:endParaRPr kumimoji="0" lang="en-US" altLang="ja-JP" sz="1200" b="0" i="0" u="none"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Segoe UI Emoji" panose="020B0502040204020203" pitchFamily="34" charset="0"/>
              <a:ea typeface="Segoe UI Emoj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2832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9000" r="-39000"/>
          </a:stretch>
        </a:blipFill>
        <a:effectLst/>
      </p:bgPr>
    </p:bg>
    <p:spTree>
      <p:nvGrpSpPr>
        <p:cNvPr id="1" name=""/>
        <p:cNvGrpSpPr/>
        <p:nvPr/>
      </p:nvGrpSpPr>
      <p:grpSpPr>
        <a:xfrm>
          <a:off x="0" y="0"/>
          <a:ext cx="0" cy="0"/>
          <a:chOff x="0" y="0"/>
          <a:chExt cx="0" cy="0"/>
        </a:xfrm>
      </p:grpSpPr>
      <p:sp>
        <p:nvSpPr>
          <p:cNvPr id="4" name="フローチャート: 記憶データ 3">
            <a:extLst>
              <a:ext uri="{FF2B5EF4-FFF2-40B4-BE49-F238E27FC236}">
                <a16:creationId xmlns:a16="http://schemas.microsoft.com/office/drawing/2014/main" id="{E59D630E-C14F-4D7A-BA7F-D90C19A2F41B}"/>
              </a:ext>
            </a:extLst>
          </p:cNvPr>
          <p:cNvSpPr/>
          <p:nvPr/>
        </p:nvSpPr>
        <p:spPr>
          <a:xfrm>
            <a:off x="246043" y="379314"/>
            <a:ext cx="212590" cy="773799"/>
          </a:xfrm>
          <a:prstGeom prst="flowChartOnlineStorage">
            <a:avLst/>
          </a:prstGeom>
          <a:solidFill>
            <a:srgbClr val="FC8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FEC0A7B2-1981-4C20-92A5-7D84601D229E}"/>
              </a:ext>
            </a:extLst>
          </p:cNvPr>
          <p:cNvGrpSpPr/>
          <p:nvPr/>
        </p:nvGrpSpPr>
        <p:grpSpPr>
          <a:xfrm>
            <a:off x="381000" y="177800"/>
            <a:ext cx="6096000" cy="9550400"/>
            <a:chOff x="381000" y="177800"/>
            <a:chExt cx="6096000" cy="9550400"/>
          </a:xfrm>
        </p:grpSpPr>
        <p:sp>
          <p:nvSpPr>
            <p:cNvPr id="8" name="四角形: 角を丸くする 7">
              <a:extLst>
                <a:ext uri="{FF2B5EF4-FFF2-40B4-BE49-F238E27FC236}">
                  <a16:creationId xmlns:a16="http://schemas.microsoft.com/office/drawing/2014/main" id="{A98E1F88-3B60-41B8-AC3A-4AFCF98D2730}"/>
                </a:ext>
              </a:extLst>
            </p:cNvPr>
            <p:cNvSpPr/>
            <p:nvPr/>
          </p:nvSpPr>
          <p:spPr>
            <a:xfrm>
              <a:off x="381000" y="177800"/>
              <a:ext cx="6096000" cy="9550400"/>
            </a:xfrm>
            <a:prstGeom prst="roundRect">
              <a:avLst>
                <a:gd name="adj" fmla="val 4139"/>
              </a:avLst>
            </a:prstGeom>
            <a:solidFill>
              <a:schemeClr val="bg1"/>
            </a:solidFill>
            <a:ln>
              <a:noFill/>
            </a:ln>
            <a:effectLst>
              <a:innerShdw blurRad="63500" dist="88900" dir="27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7" name="グループ化 36">
              <a:extLst>
                <a:ext uri="{FF2B5EF4-FFF2-40B4-BE49-F238E27FC236}">
                  <a16:creationId xmlns:a16="http://schemas.microsoft.com/office/drawing/2014/main" id="{0B0E309E-4A3E-4060-AA4D-12625E623478}"/>
                </a:ext>
              </a:extLst>
            </p:cNvPr>
            <p:cNvGrpSpPr/>
            <p:nvPr/>
          </p:nvGrpSpPr>
          <p:grpSpPr>
            <a:xfrm>
              <a:off x="381000" y="353610"/>
              <a:ext cx="4706938" cy="760046"/>
              <a:chOff x="-3643312" y="2201460"/>
              <a:chExt cx="4706938" cy="760046"/>
            </a:xfrm>
          </p:grpSpPr>
          <p:sp>
            <p:nvSpPr>
              <p:cNvPr id="36" name="波線 35">
                <a:extLst>
                  <a:ext uri="{FF2B5EF4-FFF2-40B4-BE49-F238E27FC236}">
                    <a16:creationId xmlns:a16="http://schemas.microsoft.com/office/drawing/2014/main" id="{E5386F8A-1DCD-494C-BF80-B9896A53C49E}"/>
                  </a:ext>
                </a:extLst>
              </p:cNvPr>
              <p:cNvSpPr/>
              <p:nvPr/>
            </p:nvSpPr>
            <p:spPr>
              <a:xfrm>
                <a:off x="-3643312" y="2224906"/>
                <a:ext cx="4706938" cy="736600"/>
              </a:xfrm>
              <a:prstGeom prst="wave">
                <a:avLst>
                  <a:gd name="adj1" fmla="val 0"/>
                  <a:gd name="adj2" fmla="val 0"/>
                </a:avLst>
              </a:prstGeom>
              <a:solidFill>
                <a:srgbClr val="FC8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二等辺三角形 27">
                <a:extLst>
                  <a:ext uri="{FF2B5EF4-FFF2-40B4-BE49-F238E27FC236}">
                    <a16:creationId xmlns:a16="http://schemas.microsoft.com/office/drawing/2014/main" id="{05FF956F-333D-4395-8F02-65CD84559C9A}"/>
                  </a:ext>
                </a:extLst>
              </p:cNvPr>
              <p:cNvSpPr/>
              <p:nvPr/>
            </p:nvSpPr>
            <p:spPr>
              <a:xfrm rot="16200000">
                <a:off x="453890" y="2347374"/>
                <a:ext cx="755650" cy="463822"/>
              </a:xfrm>
              <a:prstGeom prst="triangle">
                <a:avLst>
                  <a:gd name="adj" fmla="val 4824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39" name="正方形/長方形 38">
            <a:extLst>
              <a:ext uri="{FF2B5EF4-FFF2-40B4-BE49-F238E27FC236}">
                <a16:creationId xmlns:a16="http://schemas.microsoft.com/office/drawing/2014/main" id="{C3E0DA95-EEF1-4BEE-8EF3-5515DF204974}"/>
              </a:ext>
            </a:extLst>
          </p:cNvPr>
          <p:cNvSpPr/>
          <p:nvPr/>
        </p:nvSpPr>
        <p:spPr>
          <a:xfrm>
            <a:off x="296878" y="523427"/>
            <a:ext cx="4312399" cy="40011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游明朝" panose="02020400000000000000" pitchFamily="18" charset="-128"/>
                <a:cs typeface="Times New Roman" panose="02020603050405020304" pitchFamily="18" charset="0"/>
              </a:rPr>
              <a:t>Professional counseling organization</a:t>
            </a:r>
            <a:endParaRPr kumimoji="0" lang="ja-JP" altLang="en-US" sz="2800" b="1" i="0" u="none" strike="noStrike" kern="1200" cap="none" spc="0" normalizeH="0" baseline="0" noProof="0" dirty="0">
              <a:ln w="0"/>
              <a:solidFill>
                <a:schemeClr val="bg1"/>
              </a:solidFill>
              <a:effectLst>
                <a:outerShdw blurRad="38100" dist="38100" dir="2700000" algn="tl">
                  <a:srgbClr val="000000">
                    <a:alpha val="43137"/>
                  </a:srgbClr>
                </a:outerShdw>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40" name="テキスト ボックス 2">
            <a:extLst>
              <a:ext uri="{FF2B5EF4-FFF2-40B4-BE49-F238E27FC236}">
                <a16:creationId xmlns:a16="http://schemas.microsoft.com/office/drawing/2014/main" id="{D9BAF637-D425-4709-BA9E-8517B132EC42}"/>
              </a:ext>
            </a:extLst>
          </p:cNvPr>
          <p:cNvSpPr txBox="1">
            <a:spLocks noChangeArrowheads="1"/>
          </p:cNvSpPr>
          <p:nvPr/>
        </p:nvSpPr>
        <p:spPr bwMode="auto">
          <a:xfrm>
            <a:off x="555356" y="1148897"/>
            <a:ext cx="4068760" cy="130302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latin typeface="Segoe UI Emoji" panose="020B0502040204020203" pitchFamily="34" charset="0"/>
                <a:ea typeface="Segoe UI Emoji" panose="020B0502040204020203" pitchFamily="34" charset="0"/>
                <a:cs typeface="Times New Roman" panose="02020603050405020304" pitchFamily="18" charset="0"/>
              </a:rPr>
              <a:t>If you are suffering from DV, please do not bear it alone and consult it with us.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dirty="0">
                <a:effectLst/>
                <a:latin typeface="Segoe UI Emoji" panose="020B0502040204020203" pitchFamily="34" charset="0"/>
                <a:ea typeface="Segoe UI Emoji" panose="020B0502040204020203" pitchFamily="34" charset="0"/>
                <a:cs typeface="Times New Roman" panose="02020603050405020304" pitchFamily="18" charset="0"/>
              </a:rPr>
              <a:t>Consultation is free and discreet.</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a:t>
            </a:r>
            <a:r>
              <a:rPr lang="en-US" altLang="ja-JP" sz="1100" dirty="0">
                <a:effectLst/>
                <a:latin typeface="Segoe UI Emoji" panose="020B0502040204020203" pitchFamily="34" charset="0"/>
                <a:ea typeface="Segoe UI Emoji" panose="020B0502040204020203" pitchFamily="34" charset="0"/>
                <a:cs typeface="Times New Roman" panose="02020603050405020304" pitchFamily="18" charset="0"/>
              </a:rPr>
              <a:t>A separate telephone call charge may be applied for use.</a:t>
            </a:r>
            <a:endParaRPr kumimoji="0" lang="ja-JP" altLang="en-US" sz="11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endParaRPr kumimoji="0" lang="ja-JP" altLang="en-US" sz="105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pic>
        <p:nvPicPr>
          <p:cNvPr id="42" name="図 41">
            <a:extLst>
              <a:ext uri="{FF2B5EF4-FFF2-40B4-BE49-F238E27FC236}">
                <a16:creationId xmlns:a16="http://schemas.microsoft.com/office/drawing/2014/main" id="{4D0C6AA7-8D88-4DCA-BC8E-488798C785C0}"/>
              </a:ext>
            </a:extLst>
          </p:cNvPr>
          <p:cNvPicPr>
            <a:picLocks noChangeAspect="1"/>
          </p:cNvPicPr>
          <p:nvPr/>
        </p:nvPicPr>
        <p:blipFill>
          <a:blip r:embed="rId4"/>
          <a:stretch>
            <a:fillRect/>
          </a:stretch>
        </p:blipFill>
        <p:spPr>
          <a:xfrm>
            <a:off x="4856027" y="1194906"/>
            <a:ext cx="773219" cy="1055217"/>
          </a:xfrm>
          <a:prstGeom prst="rect">
            <a:avLst/>
          </a:prstGeom>
        </p:spPr>
      </p:pic>
      <p:cxnSp>
        <p:nvCxnSpPr>
          <p:cNvPr id="44" name="直線コネクタ 43">
            <a:extLst>
              <a:ext uri="{FF2B5EF4-FFF2-40B4-BE49-F238E27FC236}">
                <a16:creationId xmlns:a16="http://schemas.microsoft.com/office/drawing/2014/main" id="{D5B49B3D-5775-4E74-AD13-CBC555C6B96C}"/>
              </a:ext>
            </a:extLst>
          </p:cNvPr>
          <p:cNvCxnSpPr/>
          <p:nvPr/>
        </p:nvCxnSpPr>
        <p:spPr>
          <a:xfrm>
            <a:off x="436600" y="2349628"/>
            <a:ext cx="5984799" cy="0"/>
          </a:xfrm>
          <a:prstGeom prst="line">
            <a:avLst/>
          </a:prstGeom>
          <a:ln w="508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45" name="テキスト ボックス 2">
            <a:extLst>
              <a:ext uri="{FF2B5EF4-FFF2-40B4-BE49-F238E27FC236}">
                <a16:creationId xmlns:a16="http://schemas.microsoft.com/office/drawing/2014/main" id="{4BCF7BDA-CFF9-4E1C-A9DA-7CA8FC2F17F1}"/>
              </a:ext>
            </a:extLst>
          </p:cNvPr>
          <p:cNvSpPr txBox="1">
            <a:spLocks noChangeArrowheads="1"/>
          </p:cNvSpPr>
          <p:nvPr/>
        </p:nvSpPr>
        <p:spPr bwMode="auto">
          <a:xfrm>
            <a:off x="622908" y="2437434"/>
            <a:ext cx="5690748" cy="48618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ts val="1900"/>
              </a:lnSpc>
              <a:spcBef>
                <a:spcPts val="0"/>
              </a:spcBef>
              <a:spcAft>
                <a:spcPts val="0"/>
              </a:spcAft>
              <a:buClrTx/>
              <a:buSzTx/>
              <a:buFontTx/>
              <a:buNone/>
              <a:tabLst/>
              <a:defRPr/>
            </a:pP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NISHIO-SHI KATEI JIDO SHIEN KA</a:t>
            </a:r>
          </a:p>
          <a:p>
            <a:pPr marL="0" marR="0" lvl="0" indent="0" algn="r" defTabSz="457200" rtl="0" eaLnBrk="1" fontAlgn="auto" latinLnBrk="0" hangingPunct="1">
              <a:lnSpc>
                <a:spcPts val="1080"/>
              </a:lnSpc>
              <a:spcBef>
                <a:spcPts val="0"/>
              </a:spcBef>
              <a:spcAft>
                <a:spcPts val="0"/>
              </a:spcAft>
              <a:buClrTx/>
              <a:buSzTx/>
              <a:buFontTx/>
              <a:buNone/>
              <a:tabLst/>
              <a:defRPr/>
            </a:pPr>
            <a:r>
              <a:rPr lang="ja-JP" altLang="ja-JP" sz="1000" b="1" dirty="0">
                <a:solidFill>
                  <a:schemeClr val="accent6">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000" b="1" dirty="0">
                <a:solidFill>
                  <a:schemeClr val="accent6">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telephone /interview</a:t>
            </a:r>
            <a:r>
              <a:rPr lang="ja-JP" altLang="ja-JP" sz="1000" b="1" dirty="0">
                <a:solidFill>
                  <a:schemeClr val="accent6">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 </a:t>
            </a:r>
            <a:endParaRPr kumimoji="0" lang="ja-JP" altLang="en-US"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endParaRPr>
          </a:p>
        </p:txBody>
      </p:sp>
      <p:sp>
        <p:nvSpPr>
          <p:cNvPr id="46" name="テキスト ボックス 3">
            <a:extLst>
              <a:ext uri="{FF2B5EF4-FFF2-40B4-BE49-F238E27FC236}">
                <a16:creationId xmlns:a16="http://schemas.microsoft.com/office/drawing/2014/main" id="{60327815-A70E-4BD5-B8C3-2A4FE34F5CB8}"/>
              </a:ext>
            </a:extLst>
          </p:cNvPr>
          <p:cNvSpPr txBox="1">
            <a:spLocks noChangeArrowheads="1"/>
          </p:cNvSpPr>
          <p:nvPr/>
        </p:nvSpPr>
        <p:spPr bwMode="auto">
          <a:xfrm>
            <a:off x="1026443" y="2842756"/>
            <a:ext cx="2196406" cy="48618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HGSｺﾞｼｯｸM" panose="020B0600000000000000" pitchFamily="50" charset="-128"/>
                <a:cs typeface="Times New Roman" panose="02020603050405020304" pitchFamily="18" charset="0"/>
              </a:rPr>
              <a:t>0563-56-3133</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HGSｺﾞｼｯｸM" panose="020B06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HGSｺﾞｼｯｸM" panose="020B0600000000000000" pitchFamily="50" charset="-128"/>
                <a:cs typeface="Times New Roman" panose="02020603050405020304" pitchFamily="18" charset="0"/>
              </a:rPr>
              <a:t> </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HGSｺﾞｼｯｸM" panose="020B0600000000000000" pitchFamily="50" charset="-128"/>
              <a:cs typeface="Times New Roman" panose="02020603050405020304" pitchFamily="18" charset="0"/>
            </a:endParaRPr>
          </a:p>
        </p:txBody>
      </p:sp>
      <p:grpSp>
        <p:nvGrpSpPr>
          <p:cNvPr id="55" name="グループ化 54">
            <a:extLst>
              <a:ext uri="{FF2B5EF4-FFF2-40B4-BE49-F238E27FC236}">
                <a16:creationId xmlns:a16="http://schemas.microsoft.com/office/drawing/2014/main" id="{B3025891-AA7F-45B7-B506-F4B5EE2B45D9}"/>
              </a:ext>
            </a:extLst>
          </p:cNvPr>
          <p:cNvGrpSpPr/>
          <p:nvPr/>
        </p:nvGrpSpPr>
        <p:grpSpPr>
          <a:xfrm>
            <a:off x="664032" y="2877149"/>
            <a:ext cx="426533" cy="421910"/>
            <a:chOff x="503318" y="3231514"/>
            <a:chExt cx="330859" cy="357648"/>
          </a:xfrm>
        </p:grpSpPr>
        <p:sp>
          <p:nvSpPr>
            <p:cNvPr id="54" name="楕円 53">
              <a:extLst>
                <a:ext uri="{FF2B5EF4-FFF2-40B4-BE49-F238E27FC236}">
                  <a16:creationId xmlns:a16="http://schemas.microsoft.com/office/drawing/2014/main" id="{81DA102C-20B7-4683-BFF7-8D3206E8FC17}"/>
                </a:ext>
              </a:extLst>
            </p:cNvPr>
            <p:cNvSpPr/>
            <p:nvPr/>
          </p:nvSpPr>
          <p:spPr>
            <a:xfrm>
              <a:off x="503318" y="3231514"/>
              <a:ext cx="330859" cy="3576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47" name="グラフィックス 123" descr="スピーカー フォン">
              <a:extLst>
                <a:ext uri="{FF2B5EF4-FFF2-40B4-BE49-F238E27FC236}">
                  <a16:creationId xmlns:a16="http://schemas.microsoft.com/office/drawing/2014/main" id="{F774F851-FB63-4233-A3B3-9237698E1038}"/>
                </a:ext>
              </a:extLst>
            </p:cNvPr>
            <p:cNvGrpSpPr/>
            <p:nvPr/>
          </p:nvGrpSpPr>
          <p:grpSpPr>
            <a:xfrm>
              <a:off x="580325" y="3308277"/>
              <a:ext cx="205023" cy="199242"/>
              <a:chOff x="147856" y="142875"/>
              <a:chExt cx="633194" cy="624103"/>
            </a:xfrm>
            <a:solidFill>
              <a:schemeClr val="bg1"/>
            </a:solidFill>
          </p:grpSpPr>
          <p:sp>
            <p:nvSpPr>
              <p:cNvPr id="48" name="フリーフォーム: 図形 47">
                <a:extLst>
                  <a:ext uri="{FF2B5EF4-FFF2-40B4-BE49-F238E27FC236}">
                    <a16:creationId xmlns:a16="http://schemas.microsoft.com/office/drawing/2014/main" id="{AA3EA23C-A331-4BB5-832D-5DCFC07EC96B}"/>
                  </a:ext>
                </a:extLst>
              </p:cNvPr>
              <p:cNvSpPr/>
              <p:nvPr/>
            </p:nvSpPr>
            <p:spPr>
              <a:xfrm>
                <a:off x="211741" y="243173"/>
                <a:ext cx="148685" cy="148494"/>
              </a:xfrm>
              <a:custGeom>
                <a:avLst/>
                <a:gdLst>
                  <a:gd name="connsiteX0" fmla="*/ 140684 w 148685"/>
                  <a:gd name="connsiteY0" fmla="*/ 138589 h 148494"/>
                  <a:gd name="connsiteX1" fmla="*/ 148685 w 148685"/>
                  <a:gd name="connsiteY1" fmla="*/ 118777 h 148494"/>
                  <a:gd name="connsiteX2" fmla="*/ 140399 w 148685"/>
                  <a:gd name="connsiteY2" fmla="*/ 98774 h 148494"/>
                  <a:gd name="connsiteX3" fmla="*/ 50102 w 148685"/>
                  <a:gd name="connsiteY3" fmla="*/ 8382 h 148494"/>
                  <a:gd name="connsiteX4" fmla="*/ 30004 w 148685"/>
                  <a:gd name="connsiteY4" fmla="*/ 0 h 148494"/>
                  <a:gd name="connsiteX5" fmla="*/ 10001 w 148685"/>
                  <a:gd name="connsiteY5" fmla="*/ 8382 h 148494"/>
                  <a:gd name="connsiteX6" fmla="*/ 0 w 148685"/>
                  <a:gd name="connsiteY6" fmla="*/ 18478 h 148494"/>
                  <a:gd name="connsiteX7" fmla="*/ 130302 w 148685"/>
                  <a:gd name="connsiteY7"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85" h="148494">
                    <a:moveTo>
                      <a:pt x="140684" y="138589"/>
                    </a:moveTo>
                    <a:cubicBezTo>
                      <a:pt x="145813" y="133268"/>
                      <a:pt x="148681" y="126167"/>
                      <a:pt x="148685" y="118777"/>
                    </a:cubicBezTo>
                    <a:cubicBezTo>
                      <a:pt x="148717" y="111268"/>
                      <a:pt x="145731" y="104061"/>
                      <a:pt x="140399" y="98774"/>
                    </a:cubicBezTo>
                    <a:lnTo>
                      <a:pt x="50102" y="8382"/>
                    </a:lnTo>
                    <a:cubicBezTo>
                      <a:pt x="44771" y="3045"/>
                      <a:pt x="37547" y="31"/>
                      <a:pt x="30004" y="0"/>
                    </a:cubicBezTo>
                    <a:cubicBezTo>
                      <a:pt x="22494" y="57"/>
                      <a:pt x="15309" y="3068"/>
                      <a:pt x="10001" y="8382"/>
                    </a:cubicBezTo>
                    <a:lnTo>
                      <a:pt x="0" y="18478"/>
                    </a:lnTo>
                    <a:lnTo>
                      <a:pt x="130302" y="14849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9" name="フリーフォーム: 図形 48">
                <a:extLst>
                  <a:ext uri="{FF2B5EF4-FFF2-40B4-BE49-F238E27FC236}">
                    <a16:creationId xmlns:a16="http://schemas.microsoft.com/office/drawing/2014/main" id="{FC5FB577-BB61-430C-AA69-8AADC5FA2A6C}"/>
                  </a:ext>
                </a:extLst>
              </p:cNvPr>
              <p:cNvSpPr/>
              <p:nvPr/>
            </p:nvSpPr>
            <p:spPr>
              <a:xfrm>
                <a:off x="147856" y="281558"/>
                <a:ext cx="485460" cy="485420"/>
              </a:xfrm>
              <a:custGeom>
                <a:avLst/>
                <a:gdLst>
                  <a:gd name="connsiteX0" fmla="*/ 335539 w 485462"/>
                  <a:gd name="connsiteY0" fmla="*/ 331470 h 485422"/>
                  <a:gd name="connsiteX1" fmla="*/ 315603 w 485462"/>
                  <a:gd name="connsiteY1" fmla="*/ 331632 h 485422"/>
                  <a:gd name="connsiteX2" fmla="*/ 315441 w 485462"/>
                  <a:gd name="connsiteY2" fmla="*/ 331470 h 485422"/>
                  <a:gd name="connsiteX3" fmla="*/ 153516 w 485462"/>
                  <a:gd name="connsiteY3" fmla="*/ 169545 h 485422"/>
                  <a:gd name="connsiteX4" fmla="*/ 153516 w 485462"/>
                  <a:gd name="connsiteY4" fmla="*/ 149352 h 485422"/>
                  <a:gd name="connsiteX5" fmla="*/ 173709 w 485462"/>
                  <a:gd name="connsiteY5" fmla="*/ 129731 h 485422"/>
                  <a:gd name="connsiteX6" fmla="*/ 43883 w 485462"/>
                  <a:gd name="connsiteY6" fmla="*/ 0 h 485422"/>
                  <a:gd name="connsiteX7" fmla="*/ 21976 w 485462"/>
                  <a:gd name="connsiteY7" fmla="*/ 21622 h 485422"/>
                  <a:gd name="connsiteX8" fmla="*/ 163 w 485462"/>
                  <a:gd name="connsiteY8" fmla="*/ 68485 h 485422"/>
                  <a:gd name="connsiteX9" fmla="*/ 15403 w 485462"/>
                  <a:gd name="connsiteY9" fmla="*/ 153543 h 485422"/>
                  <a:gd name="connsiteX10" fmla="*/ 54742 w 485462"/>
                  <a:gd name="connsiteY10" fmla="*/ 222028 h 485422"/>
                  <a:gd name="connsiteX11" fmla="*/ 254767 w 485462"/>
                  <a:gd name="connsiteY11" fmla="*/ 428530 h 485422"/>
                  <a:gd name="connsiteX12" fmla="*/ 296105 w 485462"/>
                  <a:gd name="connsiteY12" fmla="*/ 454724 h 485422"/>
                  <a:gd name="connsiteX13" fmla="*/ 400880 w 485462"/>
                  <a:gd name="connsiteY13" fmla="*/ 485204 h 485422"/>
                  <a:gd name="connsiteX14" fmla="*/ 467555 w 485462"/>
                  <a:gd name="connsiteY14" fmla="*/ 459010 h 485422"/>
                  <a:gd name="connsiteX15" fmla="*/ 485462 w 485462"/>
                  <a:gd name="connsiteY15" fmla="*/ 441103 h 485422"/>
                  <a:gd name="connsiteX16" fmla="*/ 355160 w 485462"/>
                  <a:gd name="connsiteY16" fmla="*/ 311277 h 4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462" h="485422">
                    <a:moveTo>
                      <a:pt x="335539" y="331470"/>
                    </a:moveTo>
                    <a:cubicBezTo>
                      <a:pt x="330078" y="337020"/>
                      <a:pt x="321153" y="337093"/>
                      <a:pt x="315603" y="331632"/>
                    </a:cubicBezTo>
                    <a:cubicBezTo>
                      <a:pt x="315549" y="331579"/>
                      <a:pt x="315494" y="331524"/>
                      <a:pt x="315441" y="331470"/>
                    </a:cubicBezTo>
                    <a:lnTo>
                      <a:pt x="153516" y="169545"/>
                    </a:lnTo>
                    <a:cubicBezTo>
                      <a:pt x="147945" y="163967"/>
                      <a:pt x="147945" y="154930"/>
                      <a:pt x="153516" y="149352"/>
                    </a:cubicBezTo>
                    <a:lnTo>
                      <a:pt x="173709" y="129731"/>
                    </a:lnTo>
                    <a:lnTo>
                      <a:pt x="43883" y="0"/>
                    </a:lnTo>
                    <a:cubicBezTo>
                      <a:pt x="35501" y="8382"/>
                      <a:pt x="27310" y="16573"/>
                      <a:pt x="21976" y="21622"/>
                    </a:cubicBezTo>
                    <a:cubicBezTo>
                      <a:pt x="8912" y="33830"/>
                      <a:pt x="1093" y="50629"/>
                      <a:pt x="163" y="68485"/>
                    </a:cubicBezTo>
                    <a:cubicBezTo>
                      <a:pt x="-1015" y="97609"/>
                      <a:pt x="4187" y="126640"/>
                      <a:pt x="15403" y="153543"/>
                    </a:cubicBezTo>
                    <a:cubicBezTo>
                      <a:pt x="26152" y="177651"/>
                      <a:pt x="39332" y="200597"/>
                      <a:pt x="54742" y="222028"/>
                    </a:cubicBezTo>
                    <a:cubicBezTo>
                      <a:pt x="108332" y="302430"/>
                      <a:pt x="176112" y="372405"/>
                      <a:pt x="254767" y="428530"/>
                    </a:cubicBezTo>
                    <a:cubicBezTo>
                      <a:pt x="267899" y="438243"/>
                      <a:pt x="281714" y="446997"/>
                      <a:pt x="296105" y="454724"/>
                    </a:cubicBezTo>
                    <a:cubicBezTo>
                      <a:pt x="328629" y="471817"/>
                      <a:pt x="364262" y="482183"/>
                      <a:pt x="400880" y="485204"/>
                    </a:cubicBezTo>
                    <a:cubicBezTo>
                      <a:pt x="425926" y="487026"/>
                      <a:pt x="450447" y="477392"/>
                      <a:pt x="467555" y="459010"/>
                    </a:cubicBezTo>
                    <a:lnTo>
                      <a:pt x="485462" y="441103"/>
                    </a:lnTo>
                    <a:lnTo>
                      <a:pt x="355160" y="31127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フリーフォーム: 図形 49">
                <a:extLst>
                  <a:ext uri="{FF2B5EF4-FFF2-40B4-BE49-F238E27FC236}">
                    <a16:creationId xmlns:a16="http://schemas.microsoft.com/office/drawing/2014/main" id="{11D4EC35-AB58-43F2-8423-379D4B59A8F9}"/>
                  </a:ext>
                </a:extLst>
              </p:cNvPr>
              <p:cNvSpPr/>
              <p:nvPr/>
            </p:nvSpPr>
            <p:spPr>
              <a:xfrm>
                <a:off x="523209" y="553711"/>
                <a:ext cx="148279" cy="149041"/>
              </a:xfrm>
              <a:custGeom>
                <a:avLst/>
                <a:gdLst>
                  <a:gd name="connsiteX0" fmla="*/ 140017 w 148279"/>
                  <a:gd name="connsiteY0" fmla="*/ 98845 h 149041"/>
                  <a:gd name="connsiteX1" fmla="*/ 49721 w 148279"/>
                  <a:gd name="connsiteY1" fmla="*/ 8262 h 149041"/>
                  <a:gd name="connsiteX2" fmla="*/ 9525 w 148279"/>
                  <a:gd name="connsiteY2" fmla="*/ 8262 h 149041"/>
                  <a:gd name="connsiteX3" fmla="*/ 0 w 148279"/>
                  <a:gd name="connsiteY3" fmla="*/ 18549 h 149041"/>
                  <a:gd name="connsiteX4" fmla="*/ 129921 w 148279"/>
                  <a:gd name="connsiteY4" fmla="*/ 149042 h 149041"/>
                  <a:gd name="connsiteX5" fmla="*/ 140017 w 148279"/>
                  <a:gd name="connsiteY5" fmla="*/ 139517 h 149041"/>
                  <a:gd name="connsiteX6" fmla="*/ 140017 w 148279"/>
                  <a:gd name="connsiteY6" fmla="*/ 99321 h 1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79" h="149041">
                    <a:moveTo>
                      <a:pt x="140017" y="98845"/>
                    </a:moveTo>
                    <a:lnTo>
                      <a:pt x="49721" y="8262"/>
                    </a:lnTo>
                    <a:cubicBezTo>
                      <a:pt x="38587" y="-2754"/>
                      <a:pt x="20659" y="-2754"/>
                      <a:pt x="9525" y="8262"/>
                    </a:cubicBezTo>
                    <a:lnTo>
                      <a:pt x="0" y="18549"/>
                    </a:lnTo>
                    <a:lnTo>
                      <a:pt x="129921" y="149042"/>
                    </a:lnTo>
                    <a:lnTo>
                      <a:pt x="140017" y="139517"/>
                    </a:lnTo>
                    <a:cubicBezTo>
                      <a:pt x="151034" y="128383"/>
                      <a:pt x="151034" y="110455"/>
                      <a:pt x="140017" y="99321"/>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1" name="フリーフォーム: 図形 50">
                <a:extLst>
                  <a:ext uri="{FF2B5EF4-FFF2-40B4-BE49-F238E27FC236}">
                    <a16:creationId xmlns:a16="http://schemas.microsoft.com/office/drawing/2014/main" id="{F3EB3456-93BB-468F-9BAA-0355E4187E8C}"/>
                  </a:ext>
                </a:extLst>
              </p:cNvPr>
              <p:cNvSpPr/>
              <p:nvPr/>
            </p:nvSpPr>
            <p:spPr>
              <a:xfrm>
                <a:off x="457201" y="324611"/>
                <a:ext cx="134682" cy="151637"/>
              </a:xfrm>
              <a:custGeom>
                <a:avLst/>
                <a:gdLst>
                  <a:gd name="connsiteX0" fmla="*/ 134684 w 134683"/>
                  <a:gd name="connsiteY0" fmla="*/ 151638 h 151637"/>
                  <a:gd name="connsiteX1" fmla="*/ 96583 w 134683"/>
                  <a:gd name="connsiteY1" fmla="*/ 151638 h 151637"/>
                  <a:gd name="connsiteX2" fmla="*/ 0 w 134683"/>
                  <a:gd name="connsiteY2" fmla="*/ 38862 h 151637"/>
                  <a:gd name="connsiteX3" fmla="*/ 0 w 134683"/>
                  <a:gd name="connsiteY3" fmla="*/ 0 h 151637"/>
                  <a:gd name="connsiteX4" fmla="*/ 134684 w 134683"/>
                  <a:gd name="connsiteY4" fmla="*/ 151638 h 15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3" h="151637">
                    <a:moveTo>
                      <a:pt x="134684" y="151638"/>
                    </a:moveTo>
                    <a:lnTo>
                      <a:pt x="96583" y="151638"/>
                    </a:lnTo>
                    <a:cubicBezTo>
                      <a:pt x="92453" y="96995"/>
                      <a:pt x="53357" y="51345"/>
                      <a:pt x="0" y="38862"/>
                    </a:cubicBezTo>
                    <a:lnTo>
                      <a:pt x="0" y="0"/>
                    </a:lnTo>
                    <a:cubicBezTo>
                      <a:pt x="74546" y="13342"/>
                      <a:pt x="130232" y="76038"/>
                      <a:pt x="134684" y="15163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2" name="フリーフォーム: 図形 51">
                <a:extLst>
                  <a:ext uri="{FF2B5EF4-FFF2-40B4-BE49-F238E27FC236}">
                    <a16:creationId xmlns:a16="http://schemas.microsoft.com/office/drawing/2014/main" id="{938FBCEC-204B-4A06-922B-607E297E3FFF}"/>
                  </a:ext>
                </a:extLst>
              </p:cNvPr>
              <p:cNvSpPr/>
              <p:nvPr/>
            </p:nvSpPr>
            <p:spPr>
              <a:xfrm>
                <a:off x="457201" y="231457"/>
                <a:ext cx="225742" cy="244793"/>
              </a:xfrm>
              <a:custGeom>
                <a:avLst/>
                <a:gdLst>
                  <a:gd name="connsiteX0" fmla="*/ 225742 w 225742"/>
                  <a:gd name="connsiteY0" fmla="*/ 225743 h 244792"/>
                  <a:gd name="connsiteX1" fmla="*/ 224885 w 225742"/>
                  <a:gd name="connsiteY1" fmla="*/ 244793 h 244792"/>
                  <a:gd name="connsiteX2" fmla="*/ 186785 w 225742"/>
                  <a:gd name="connsiteY2" fmla="*/ 244793 h 244792"/>
                  <a:gd name="connsiteX3" fmla="*/ 187738 w 225742"/>
                  <a:gd name="connsiteY3" fmla="*/ 225743 h 244792"/>
                  <a:gd name="connsiteX4" fmla="*/ 0 w 225742"/>
                  <a:gd name="connsiteY4" fmla="*/ 38100 h 244792"/>
                  <a:gd name="connsiteX5" fmla="*/ 0 w 225742"/>
                  <a:gd name="connsiteY5" fmla="*/ 0 h 244792"/>
                  <a:gd name="connsiteX6" fmla="*/ 225742 w 225742"/>
                  <a:gd name="connsiteY6" fmla="*/ 225743 h 24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 h="244792">
                    <a:moveTo>
                      <a:pt x="225742" y="225743"/>
                    </a:moveTo>
                    <a:cubicBezTo>
                      <a:pt x="225742" y="232124"/>
                      <a:pt x="225742" y="238506"/>
                      <a:pt x="224885" y="244793"/>
                    </a:cubicBezTo>
                    <a:lnTo>
                      <a:pt x="186785" y="244793"/>
                    </a:lnTo>
                    <a:cubicBezTo>
                      <a:pt x="187440" y="238464"/>
                      <a:pt x="187758" y="232105"/>
                      <a:pt x="187738" y="225743"/>
                    </a:cubicBezTo>
                    <a:cubicBezTo>
                      <a:pt x="187581" y="122138"/>
                      <a:pt x="103604" y="38205"/>
                      <a:pt x="0" y="38100"/>
                    </a:cubicBezTo>
                    <a:lnTo>
                      <a:pt x="0" y="0"/>
                    </a:lnTo>
                    <a:cubicBezTo>
                      <a:pt x="124631" y="105"/>
                      <a:pt x="225638" y="101112"/>
                      <a:pt x="225742" y="22574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3" name="フリーフォーム: 図形 52">
                <a:extLst>
                  <a:ext uri="{FF2B5EF4-FFF2-40B4-BE49-F238E27FC236}">
                    <a16:creationId xmlns:a16="http://schemas.microsoft.com/office/drawing/2014/main" id="{5163532A-FE1A-4F41-BB41-AE17F9EC9FBE}"/>
                  </a:ext>
                </a:extLst>
              </p:cNvPr>
              <p:cNvSpPr/>
              <p:nvPr/>
            </p:nvSpPr>
            <p:spPr>
              <a:xfrm>
                <a:off x="457201" y="142875"/>
                <a:ext cx="323849" cy="333375"/>
              </a:xfrm>
              <a:custGeom>
                <a:avLst/>
                <a:gdLst>
                  <a:gd name="connsiteX0" fmla="*/ 323850 w 323850"/>
                  <a:gd name="connsiteY0" fmla="*/ 314325 h 333375"/>
                  <a:gd name="connsiteX1" fmla="*/ 323183 w 323850"/>
                  <a:gd name="connsiteY1" fmla="*/ 333375 h 333375"/>
                  <a:gd name="connsiteX2" fmla="*/ 285083 w 323850"/>
                  <a:gd name="connsiteY2" fmla="*/ 333375 h 333375"/>
                  <a:gd name="connsiteX3" fmla="*/ 285845 w 323850"/>
                  <a:gd name="connsiteY3" fmla="*/ 314325 h 333375"/>
                  <a:gd name="connsiteX4" fmla="*/ 9620 w 323850"/>
                  <a:gd name="connsiteY4" fmla="*/ 38100 h 333375"/>
                  <a:gd name="connsiteX5" fmla="*/ 9525 w 323850"/>
                  <a:gd name="connsiteY5" fmla="*/ 38100 h 333375"/>
                  <a:gd name="connsiteX6" fmla="*/ 0 w 323850"/>
                  <a:gd name="connsiteY6" fmla="*/ 38100 h 333375"/>
                  <a:gd name="connsiteX7" fmla="*/ 0 w 323850"/>
                  <a:gd name="connsiteY7" fmla="*/ 0 h 333375"/>
                  <a:gd name="connsiteX8" fmla="*/ 9525 w 323850"/>
                  <a:gd name="connsiteY8" fmla="*/ 0 h 333375"/>
                  <a:gd name="connsiteX9" fmla="*/ 323850 w 323850"/>
                  <a:gd name="connsiteY9" fmla="*/ 31432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33375">
                    <a:moveTo>
                      <a:pt x="323850" y="314325"/>
                    </a:moveTo>
                    <a:cubicBezTo>
                      <a:pt x="323850" y="320707"/>
                      <a:pt x="323850" y="327089"/>
                      <a:pt x="323183" y="333375"/>
                    </a:cubicBezTo>
                    <a:lnTo>
                      <a:pt x="285083" y="333375"/>
                    </a:lnTo>
                    <a:cubicBezTo>
                      <a:pt x="285083" y="327089"/>
                      <a:pt x="285845" y="320707"/>
                      <a:pt x="285845" y="314325"/>
                    </a:cubicBezTo>
                    <a:cubicBezTo>
                      <a:pt x="285845" y="161770"/>
                      <a:pt x="162176" y="38100"/>
                      <a:pt x="9620" y="38100"/>
                    </a:cubicBezTo>
                    <a:cubicBezTo>
                      <a:pt x="9589" y="38100"/>
                      <a:pt x="9556" y="38100"/>
                      <a:pt x="9525" y="38100"/>
                    </a:cubicBezTo>
                    <a:cubicBezTo>
                      <a:pt x="6286" y="38100"/>
                      <a:pt x="3143" y="38100"/>
                      <a:pt x="0" y="38100"/>
                    </a:cubicBezTo>
                    <a:lnTo>
                      <a:pt x="0" y="0"/>
                    </a:lnTo>
                    <a:lnTo>
                      <a:pt x="9525" y="0"/>
                    </a:lnTo>
                    <a:cubicBezTo>
                      <a:pt x="183122" y="0"/>
                      <a:pt x="323850" y="140728"/>
                      <a:pt x="323850" y="3143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grpSp>
        <p:nvGrpSpPr>
          <p:cNvPr id="68" name="グループ化 67">
            <a:extLst>
              <a:ext uri="{FF2B5EF4-FFF2-40B4-BE49-F238E27FC236}">
                <a16:creationId xmlns:a16="http://schemas.microsoft.com/office/drawing/2014/main" id="{F8E85C53-3C93-4093-A7EB-69B273394BAB}"/>
              </a:ext>
            </a:extLst>
          </p:cNvPr>
          <p:cNvGrpSpPr/>
          <p:nvPr/>
        </p:nvGrpSpPr>
        <p:grpSpPr>
          <a:xfrm>
            <a:off x="3209480" y="2842756"/>
            <a:ext cx="433031" cy="456303"/>
            <a:chOff x="2530042" y="3954459"/>
            <a:chExt cx="282949" cy="293313"/>
          </a:xfrm>
        </p:grpSpPr>
        <p:sp>
          <p:nvSpPr>
            <p:cNvPr id="59" name="楕円 58">
              <a:extLst>
                <a:ext uri="{FF2B5EF4-FFF2-40B4-BE49-F238E27FC236}">
                  <a16:creationId xmlns:a16="http://schemas.microsoft.com/office/drawing/2014/main" id="{43F123AC-604B-4387-8036-E44D67B88410}"/>
                </a:ext>
              </a:extLst>
            </p:cNvPr>
            <p:cNvSpPr/>
            <p:nvPr/>
          </p:nvSpPr>
          <p:spPr>
            <a:xfrm>
              <a:off x="2534289" y="3971767"/>
              <a:ext cx="278702" cy="2760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7" name="図 66">
              <a:extLst>
                <a:ext uri="{FF2B5EF4-FFF2-40B4-BE49-F238E27FC236}">
                  <a16:creationId xmlns:a16="http://schemas.microsoft.com/office/drawing/2014/main" id="{5C8BB595-530F-4C98-A838-338E967CA879}"/>
                </a:ext>
              </a:extLst>
            </p:cNvPr>
            <p:cNvPicPr>
              <a:picLocks noChangeAspect="1"/>
            </p:cNvPicPr>
            <p:nvPr/>
          </p:nvPicPr>
          <p:blipFill>
            <a:blip r:embed="rId5"/>
            <a:stretch>
              <a:fillRect/>
            </a:stretch>
          </p:blipFill>
          <p:spPr>
            <a:xfrm>
              <a:off x="2530042" y="3954459"/>
              <a:ext cx="278703" cy="278703"/>
            </a:xfrm>
            <a:prstGeom prst="rect">
              <a:avLst/>
            </a:prstGeom>
          </p:spPr>
        </p:pic>
      </p:grpSp>
      <p:sp>
        <p:nvSpPr>
          <p:cNvPr id="69" name="テキスト ボックス 4">
            <a:extLst>
              <a:ext uri="{FF2B5EF4-FFF2-40B4-BE49-F238E27FC236}">
                <a16:creationId xmlns:a16="http://schemas.microsoft.com/office/drawing/2014/main" id="{B07358E6-E860-4444-845D-B75790B63422}"/>
              </a:ext>
            </a:extLst>
          </p:cNvPr>
          <p:cNvSpPr txBox="1">
            <a:spLocks noChangeArrowheads="1"/>
          </p:cNvSpPr>
          <p:nvPr/>
        </p:nvSpPr>
        <p:spPr bwMode="auto">
          <a:xfrm>
            <a:off x="3605898" y="2834803"/>
            <a:ext cx="2320097" cy="51239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300" dirty="0" err="1">
                <a:effectLst/>
                <a:latin typeface="Segoe UI Emoji" panose="020B0502040204020203" pitchFamily="34" charset="0"/>
                <a:ea typeface="Segoe UI Emoji" panose="020B0502040204020203" pitchFamily="34" charset="0"/>
                <a:cs typeface="Times New Roman" panose="02020603050405020304" pitchFamily="18" charset="0"/>
              </a:rPr>
              <a:t>Nishio</a:t>
            </a:r>
            <a:r>
              <a:rPr lang="en-US" altLang="ja-JP" sz="1300" dirty="0">
                <a:effectLst/>
                <a:latin typeface="Segoe UI Emoji" panose="020B0502040204020203" pitchFamily="34" charset="0"/>
                <a:ea typeface="Segoe UI Emoji" panose="020B0502040204020203" pitchFamily="34" charset="0"/>
                <a:cs typeface="Times New Roman" panose="02020603050405020304" pitchFamily="18" charset="0"/>
              </a:rPr>
              <a:t> City, </a:t>
            </a:r>
            <a:r>
              <a:rPr lang="en-US" altLang="ja-JP" sz="1300" dirty="0" err="1">
                <a:effectLst/>
                <a:latin typeface="Segoe UI Emoji" panose="020B0502040204020203" pitchFamily="34" charset="0"/>
                <a:ea typeface="Segoe UI Emoji" panose="020B0502040204020203" pitchFamily="34" charset="0"/>
                <a:cs typeface="Times New Roman" panose="02020603050405020304" pitchFamily="18" charset="0"/>
              </a:rPr>
              <a:t>Yorizumi-cho</a:t>
            </a:r>
            <a:r>
              <a:rPr lang="en-US" altLang="ja-JP" sz="1300" dirty="0">
                <a:effectLst/>
                <a:latin typeface="Segoe UI Emoji" panose="020B0502040204020203" pitchFamily="34" charset="0"/>
                <a:ea typeface="Segoe UI Emoji" panose="020B0502040204020203" pitchFamily="34" charset="0"/>
                <a:cs typeface="Times New Roman" panose="02020603050405020304" pitchFamily="18" charset="0"/>
              </a:rPr>
              <a:t>, </a:t>
            </a:r>
            <a:r>
              <a:rPr lang="en-US" altLang="ja-JP" sz="1300" dirty="0" err="1">
                <a:effectLst/>
                <a:latin typeface="Segoe UI Emoji" panose="020B0502040204020203" pitchFamily="34" charset="0"/>
                <a:ea typeface="Segoe UI Emoji" panose="020B0502040204020203" pitchFamily="34" charset="0"/>
                <a:cs typeface="Times New Roman" panose="02020603050405020304" pitchFamily="18" charset="0"/>
              </a:rPr>
              <a:t>Shimoda</a:t>
            </a:r>
            <a:r>
              <a:rPr lang="en-US" altLang="ja-JP" sz="1300" dirty="0">
                <a:effectLst/>
                <a:latin typeface="Segoe UI Emoji" panose="020B0502040204020203" pitchFamily="34" charset="0"/>
                <a:ea typeface="Segoe UI Emoji" panose="020B0502040204020203" pitchFamily="34" charset="0"/>
                <a:cs typeface="Times New Roman" panose="02020603050405020304" pitchFamily="18" charset="0"/>
              </a:rPr>
              <a:t> 22</a:t>
            </a:r>
            <a:r>
              <a:rPr kumimoji="0" lang="pt-BR" sz="130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endParaRPr kumimoji="0" lang="ja-JP" altLang="en-US" sz="130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sp>
        <p:nvSpPr>
          <p:cNvPr id="70" name="テキスト ボックス 5">
            <a:extLst>
              <a:ext uri="{FF2B5EF4-FFF2-40B4-BE49-F238E27FC236}">
                <a16:creationId xmlns:a16="http://schemas.microsoft.com/office/drawing/2014/main" id="{A6A4DA55-1A7A-4C2C-AAB8-83659BA5A8F3}"/>
              </a:ext>
            </a:extLst>
          </p:cNvPr>
          <p:cNvSpPr txBox="1">
            <a:spLocks noChangeArrowheads="1"/>
          </p:cNvSpPr>
          <p:nvPr/>
        </p:nvSpPr>
        <p:spPr bwMode="auto">
          <a:xfrm>
            <a:off x="555176" y="3363575"/>
            <a:ext cx="5831386" cy="5715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b="1" dirty="0">
                <a:effectLst/>
                <a:latin typeface="Segoe UI Emoji" panose="020B0502040204020203" pitchFamily="34" charset="0"/>
                <a:ea typeface="Segoe UI Emoji" panose="020B0502040204020203" pitchFamily="34" charset="0"/>
                <a:cs typeface="Times New Roman" panose="02020603050405020304" pitchFamily="18" charset="0"/>
              </a:rPr>
              <a:t>From Monday to Friday</a:t>
            </a:r>
            <a:r>
              <a:rPr lang="ja-JP" altLang="ja-JP" sz="1100" b="1" dirty="0">
                <a:effectLst/>
                <a:latin typeface="Segoe UI Emoji" panose="020B0502040204020203" pitchFamily="34" charset="0"/>
                <a:ea typeface="游明朝" panose="02020400000000000000" pitchFamily="18" charset="-128"/>
                <a:cs typeface="Times New Roman" panose="02020603050405020304" pitchFamily="18" charset="0"/>
              </a:rPr>
              <a:t>（</a:t>
            </a:r>
            <a:r>
              <a:rPr lang="en-US" altLang="ja-JP" sz="1100" b="1" dirty="0">
                <a:effectLst/>
                <a:latin typeface="Segoe UI Emoji" panose="020B0502040204020203" pitchFamily="34" charset="0"/>
                <a:ea typeface="Segoe UI Emoji" panose="020B0502040204020203" pitchFamily="34" charset="0"/>
                <a:cs typeface="Times New Roman" panose="02020603050405020304" pitchFamily="18" charset="0"/>
              </a:rPr>
              <a:t>holidays, and </a:t>
            </a:r>
            <a:r>
              <a:rPr lang="cs-CZ" altLang="ja-JP" sz="1100" b="1" dirty="0">
                <a:effectLst/>
                <a:latin typeface="Segoe UI Emoji" panose="020B0502040204020203" pitchFamily="34" charset="0"/>
                <a:ea typeface="Segoe UI Emoji" panose="020B0502040204020203" pitchFamily="34" charset="0"/>
                <a:cs typeface="Times New Roman" panose="02020603050405020304" pitchFamily="18" charset="0"/>
              </a:rPr>
              <a:t>year-end and New Year holidays are closed</a:t>
            </a:r>
            <a:r>
              <a:rPr lang="ja-JP" altLang="ja-JP" sz="1100" b="1" dirty="0">
                <a:effectLst/>
                <a:latin typeface="Segoe UI Emoji" panose="020B0502040204020203" pitchFamily="34" charset="0"/>
                <a:ea typeface="游明朝" panose="02020400000000000000" pitchFamily="18" charset="-128"/>
                <a:cs typeface="Times New Roman" panose="02020603050405020304" pitchFamily="18" charset="0"/>
              </a:rPr>
              <a:t>）</a:t>
            </a:r>
            <a:endParaRPr lang="en-US" altLang="ja-JP" sz="1100" b="1" dirty="0">
              <a:effectLst/>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8:30 </a:t>
            </a:r>
            <a:r>
              <a:rPr lang="en-US" altLang="ja-JP" sz="1400" kern="100" dirty="0">
                <a:solidFill>
                  <a:prstClr val="black"/>
                </a:solidFill>
                <a:latin typeface="Segoe UI Emoji" panose="020B0502040204020203" pitchFamily="34" charset="0"/>
                <a:ea typeface="Segoe UI Emoji" panose="020B0502040204020203" pitchFamily="34" charset="0"/>
                <a:cs typeface="Times New Roman" panose="02020603050405020304" pitchFamily="18" charset="0"/>
              </a:rPr>
              <a:t>~</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17:15</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cxnSp>
        <p:nvCxnSpPr>
          <p:cNvPr id="71" name="直線コネクタ 70">
            <a:extLst>
              <a:ext uri="{FF2B5EF4-FFF2-40B4-BE49-F238E27FC236}">
                <a16:creationId xmlns:a16="http://schemas.microsoft.com/office/drawing/2014/main" id="{5A86F3DA-6BFF-4EAC-9761-C93CE5173AE6}"/>
              </a:ext>
            </a:extLst>
          </p:cNvPr>
          <p:cNvCxnSpPr/>
          <p:nvPr/>
        </p:nvCxnSpPr>
        <p:spPr>
          <a:xfrm>
            <a:off x="403460" y="3907567"/>
            <a:ext cx="5984799" cy="0"/>
          </a:xfrm>
          <a:prstGeom prst="line">
            <a:avLst/>
          </a:prstGeom>
          <a:ln w="508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72" name="テキスト ボックス 6">
            <a:extLst>
              <a:ext uri="{FF2B5EF4-FFF2-40B4-BE49-F238E27FC236}">
                <a16:creationId xmlns:a16="http://schemas.microsoft.com/office/drawing/2014/main" id="{1F6ED841-EAF1-45D1-A15C-06821C5076F9}"/>
              </a:ext>
            </a:extLst>
          </p:cNvPr>
          <p:cNvSpPr txBox="1">
            <a:spLocks noChangeArrowheads="1"/>
          </p:cNvSpPr>
          <p:nvPr/>
        </p:nvSpPr>
        <p:spPr bwMode="auto">
          <a:xfrm>
            <a:off x="555176" y="3992373"/>
            <a:ext cx="5790016" cy="50825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AICHI-KEN JYOSEI SODAN CENTER </a:t>
            </a:r>
          </a:p>
          <a:p>
            <a:pPr marL="0" marR="0" lvl="0" indent="0" algn="r" defTabSz="457200" rtl="0" eaLnBrk="1" fontAlgn="auto" latinLnBrk="0" hangingPunct="1">
              <a:lnSpc>
                <a:spcPts val="1080"/>
              </a:lnSpc>
              <a:spcBef>
                <a:spcPts val="0"/>
              </a:spcBef>
              <a:spcAft>
                <a:spcPts val="0"/>
              </a:spcAft>
              <a:buClrTx/>
              <a:buSzTx/>
              <a:buFontTx/>
              <a:buNone/>
              <a:tabLst/>
              <a:defRPr/>
            </a:pPr>
            <a:r>
              <a:rPr lang="ja-JP" altLang="ja-JP" sz="1000" b="1" dirty="0">
                <a:solidFill>
                  <a:schemeClr val="accent6">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000" b="1" dirty="0">
                <a:solidFill>
                  <a:schemeClr val="accent6">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telephone /counter</a:t>
            </a:r>
            <a:r>
              <a:rPr lang="ja-JP" altLang="ja-JP" sz="1000" b="1" dirty="0">
                <a:solidFill>
                  <a:schemeClr val="accent6">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a:t>
            </a:r>
            <a:r>
              <a:rPr kumimoji="0" lang="pt-BR" altLang="ja-JP" sz="1000" b="1"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 </a:t>
            </a:r>
            <a:endParaRPr kumimoji="0" lang="ja-JP" altLang="en-US" sz="1000" b="1"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 </a:t>
            </a:r>
            <a:endParaRPr kumimoji="0" lang="ja-JP" altLang="en-US"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endParaRPr>
          </a:p>
        </p:txBody>
      </p:sp>
      <p:grpSp>
        <p:nvGrpSpPr>
          <p:cNvPr id="73" name="グループ化 72">
            <a:extLst>
              <a:ext uri="{FF2B5EF4-FFF2-40B4-BE49-F238E27FC236}">
                <a16:creationId xmlns:a16="http://schemas.microsoft.com/office/drawing/2014/main" id="{3B8A9E54-23F5-4984-BE95-DBB6EA47D67C}"/>
              </a:ext>
            </a:extLst>
          </p:cNvPr>
          <p:cNvGrpSpPr/>
          <p:nvPr/>
        </p:nvGrpSpPr>
        <p:grpSpPr>
          <a:xfrm>
            <a:off x="652606" y="4524270"/>
            <a:ext cx="426533" cy="421910"/>
            <a:chOff x="503318" y="3231514"/>
            <a:chExt cx="330859" cy="357648"/>
          </a:xfrm>
        </p:grpSpPr>
        <p:sp>
          <p:nvSpPr>
            <p:cNvPr id="74" name="楕円 73">
              <a:extLst>
                <a:ext uri="{FF2B5EF4-FFF2-40B4-BE49-F238E27FC236}">
                  <a16:creationId xmlns:a16="http://schemas.microsoft.com/office/drawing/2014/main" id="{24B4A171-CF3A-47FB-9117-F07A91820F06}"/>
                </a:ext>
              </a:extLst>
            </p:cNvPr>
            <p:cNvSpPr/>
            <p:nvPr/>
          </p:nvSpPr>
          <p:spPr>
            <a:xfrm>
              <a:off x="503318" y="3231514"/>
              <a:ext cx="330859" cy="3576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75" name="グラフィックス 123" descr="スピーカー フォン">
              <a:extLst>
                <a:ext uri="{FF2B5EF4-FFF2-40B4-BE49-F238E27FC236}">
                  <a16:creationId xmlns:a16="http://schemas.microsoft.com/office/drawing/2014/main" id="{3F4B80C5-DDD3-4324-842D-03714C7EC57B}"/>
                </a:ext>
              </a:extLst>
            </p:cNvPr>
            <p:cNvGrpSpPr/>
            <p:nvPr/>
          </p:nvGrpSpPr>
          <p:grpSpPr>
            <a:xfrm>
              <a:off x="580325" y="3308277"/>
              <a:ext cx="205023" cy="199242"/>
              <a:chOff x="147856" y="142875"/>
              <a:chExt cx="633194" cy="624103"/>
            </a:xfrm>
            <a:solidFill>
              <a:schemeClr val="bg1"/>
            </a:solidFill>
          </p:grpSpPr>
          <p:sp>
            <p:nvSpPr>
              <p:cNvPr id="76" name="フリーフォーム: 図形 75">
                <a:extLst>
                  <a:ext uri="{FF2B5EF4-FFF2-40B4-BE49-F238E27FC236}">
                    <a16:creationId xmlns:a16="http://schemas.microsoft.com/office/drawing/2014/main" id="{50C2F822-0E82-489D-8B3D-75519F159701}"/>
                  </a:ext>
                </a:extLst>
              </p:cNvPr>
              <p:cNvSpPr/>
              <p:nvPr/>
            </p:nvSpPr>
            <p:spPr>
              <a:xfrm>
                <a:off x="211741" y="243173"/>
                <a:ext cx="148685" cy="148494"/>
              </a:xfrm>
              <a:custGeom>
                <a:avLst/>
                <a:gdLst>
                  <a:gd name="connsiteX0" fmla="*/ 140684 w 148685"/>
                  <a:gd name="connsiteY0" fmla="*/ 138589 h 148494"/>
                  <a:gd name="connsiteX1" fmla="*/ 148685 w 148685"/>
                  <a:gd name="connsiteY1" fmla="*/ 118777 h 148494"/>
                  <a:gd name="connsiteX2" fmla="*/ 140399 w 148685"/>
                  <a:gd name="connsiteY2" fmla="*/ 98774 h 148494"/>
                  <a:gd name="connsiteX3" fmla="*/ 50102 w 148685"/>
                  <a:gd name="connsiteY3" fmla="*/ 8382 h 148494"/>
                  <a:gd name="connsiteX4" fmla="*/ 30004 w 148685"/>
                  <a:gd name="connsiteY4" fmla="*/ 0 h 148494"/>
                  <a:gd name="connsiteX5" fmla="*/ 10001 w 148685"/>
                  <a:gd name="connsiteY5" fmla="*/ 8382 h 148494"/>
                  <a:gd name="connsiteX6" fmla="*/ 0 w 148685"/>
                  <a:gd name="connsiteY6" fmla="*/ 18478 h 148494"/>
                  <a:gd name="connsiteX7" fmla="*/ 130302 w 148685"/>
                  <a:gd name="connsiteY7"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85" h="148494">
                    <a:moveTo>
                      <a:pt x="140684" y="138589"/>
                    </a:moveTo>
                    <a:cubicBezTo>
                      <a:pt x="145813" y="133268"/>
                      <a:pt x="148681" y="126167"/>
                      <a:pt x="148685" y="118777"/>
                    </a:cubicBezTo>
                    <a:cubicBezTo>
                      <a:pt x="148717" y="111268"/>
                      <a:pt x="145731" y="104061"/>
                      <a:pt x="140399" y="98774"/>
                    </a:cubicBezTo>
                    <a:lnTo>
                      <a:pt x="50102" y="8382"/>
                    </a:lnTo>
                    <a:cubicBezTo>
                      <a:pt x="44771" y="3045"/>
                      <a:pt x="37547" y="31"/>
                      <a:pt x="30004" y="0"/>
                    </a:cubicBezTo>
                    <a:cubicBezTo>
                      <a:pt x="22494" y="57"/>
                      <a:pt x="15309" y="3068"/>
                      <a:pt x="10001" y="8382"/>
                    </a:cubicBezTo>
                    <a:lnTo>
                      <a:pt x="0" y="18478"/>
                    </a:lnTo>
                    <a:lnTo>
                      <a:pt x="130302" y="14849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フリーフォーム: 図形 76">
                <a:extLst>
                  <a:ext uri="{FF2B5EF4-FFF2-40B4-BE49-F238E27FC236}">
                    <a16:creationId xmlns:a16="http://schemas.microsoft.com/office/drawing/2014/main" id="{512E1C78-B89B-4387-B301-AC8AAD5CA4BE}"/>
                  </a:ext>
                </a:extLst>
              </p:cNvPr>
              <p:cNvSpPr/>
              <p:nvPr/>
            </p:nvSpPr>
            <p:spPr>
              <a:xfrm>
                <a:off x="147856" y="281558"/>
                <a:ext cx="485460" cy="485420"/>
              </a:xfrm>
              <a:custGeom>
                <a:avLst/>
                <a:gdLst>
                  <a:gd name="connsiteX0" fmla="*/ 335539 w 485462"/>
                  <a:gd name="connsiteY0" fmla="*/ 331470 h 485422"/>
                  <a:gd name="connsiteX1" fmla="*/ 315603 w 485462"/>
                  <a:gd name="connsiteY1" fmla="*/ 331632 h 485422"/>
                  <a:gd name="connsiteX2" fmla="*/ 315441 w 485462"/>
                  <a:gd name="connsiteY2" fmla="*/ 331470 h 485422"/>
                  <a:gd name="connsiteX3" fmla="*/ 153516 w 485462"/>
                  <a:gd name="connsiteY3" fmla="*/ 169545 h 485422"/>
                  <a:gd name="connsiteX4" fmla="*/ 153516 w 485462"/>
                  <a:gd name="connsiteY4" fmla="*/ 149352 h 485422"/>
                  <a:gd name="connsiteX5" fmla="*/ 173709 w 485462"/>
                  <a:gd name="connsiteY5" fmla="*/ 129731 h 485422"/>
                  <a:gd name="connsiteX6" fmla="*/ 43883 w 485462"/>
                  <a:gd name="connsiteY6" fmla="*/ 0 h 485422"/>
                  <a:gd name="connsiteX7" fmla="*/ 21976 w 485462"/>
                  <a:gd name="connsiteY7" fmla="*/ 21622 h 485422"/>
                  <a:gd name="connsiteX8" fmla="*/ 163 w 485462"/>
                  <a:gd name="connsiteY8" fmla="*/ 68485 h 485422"/>
                  <a:gd name="connsiteX9" fmla="*/ 15403 w 485462"/>
                  <a:gd name="connsiteY9" fmla="*/ 153543 h 485422"/>
                  <a:gd name="connsiteX10" fmla="*/ 54742 w 485462"/>
                  <a:gd name="connsiteY10" fmla="*/ 222028 h 485422"/>
                  <a:gd name="connsiteX11" fmla="*/ 254767 w 485462"/>
                  <a:gd name="connsiteY11" fmla="*/ 428530 h 485422"/>
                  <a:gd name="connsiteX12" fmla="*/ 296105 w 485462"/>
                  <a:gd name="connsiteY12" fmla="*/ 454724 h 485422"/>
                  <a:gd name="connsiteX13" fmla="*/ 400880 w 485462"/>
                  <a:gd name="connsiteY13" fmla="*/ 485204 h 485422"/>
                  <a:gd name="connsiteX14" fmla="*/ 467555 w 485462"/>
                  <a:gd name="connsiteY14" fmla="*/ 459010 h 485422"/>
                  <a:gd name="connsiteX15" fmla="*/ 485462 w 485462"/>
                  <a:gd name="connsiteY15" fmla="*/ 441103 h 485422"/>
                  <a:gd name="connsiteX16" fmla="*/ 355160 w 485462"/>
                  <a:gd name="connsiteY16" fmla="*/ 311277 h 4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462" h="485422">
                    <a:moveTo>
                      <a:pt x="335539" y="331470"/>
                    </a:moveTo>
                    <a:cubicBezTo>
                      <a:pt x="330078" y="337020"/>
                      <a:pt x="321153" y="337093"/>
                      <a:pt x="315603" y="331632"/>
                    </a:cubicBezTo>
                    <a:cubicBezTo>
                      <a:pt x="315549" y="331579"/>
                      <a:pt x="315494" y="331524"/>
                      <a:pt x="315441" y="331470"/>
                    </a:cubicBezTo>
                    <a:lnTo>
                      <a:pt x="153516" y="169545"/>
                    </a:lnTo>
                    <a:cubicBezTo>
                      <a:pt x="147945" y="163967"/>
                      <a:pt x="147945" y="154930"/>
                      <a:pt x="153516" y="149352"/>
                    </a:cubicBezTo>
                    <a:lnTo>
                      <a:pt x="173709" y="129731"/>
                    </a:lnTo>
                    <a:lnTo>
                      <a:pt x="43883" y="0"/>
                    </a:lnTo>
                    <a:cubicBezTo>
                      <a:pt x="35501" y="8382"/>
                      <a:pt x="27310" y="16573"/>
                      <a:pt x="21976" y="21622"/>
                    </a:cubicBezTo>
                    <a:cubicBezTo>
                      <a:pt x="8912" y="33830"/>
                      <a:pt x="1093" y="50629"/>
                      <a:pt x="163" y="68485"/>
                    </a:cubicBezTo>
                    <a:cubicBezTo>
                      <a:pt x="-1015" y="97609"/>
                      <a:pt x="4187" y="126640"/>
                      <a:pt x="15403" y="153543"/>
                    </a:cubicBezTo>
                    <a:cubicBezTo>
                      <a:pt x="26152" y="177651"/>
                      <a:pt x="39332" y="200597"/>
                      <a:pt x="54742" y="222028"/>
                    </a:cubicBezTo>
                    <a:cubicBezTo>
                      <a:pt x="108332" y="302430"/>
                      <a:pt x="176112" y="372405"/>
                      <a:pt x="254767" y="428530"/>
                    </a:cubicBezTo>
                    <a:cubicBezTo>
                      <a:pt x="267899" y="438243"/>
                      <a:pt x="281714" y="446997"/>
                      <a:pt x="296105" y="454724"/>
                    </a:cubicBezTo>
                    <a:cubicBezTo>
                      <a:pt x="328629" y="471817"/>
                      <a:pt x="364262" y="482183"/>
                      <a:pt x="400880" y="485204"/>
                    </a:cubicBezTo>
                    <a:cubicBezTo>
                      <a:pt x="425926" y="487026"/>
                      <a:pt x="450447" y="477392"/>
                      <a:pt x="467555" y="459010"/>
                    </a:cubicBezTo>
                    <a:lnTo>
                      <a:pt x="485462" y="441103"/>
                    </a:lnTo>
                    <a:lnTo>
                      <a:pt x="355160" y="31127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フリーフォーム: 図形 77">
                <a:extLst>
                  <a:ext uri="{FF2B5EF4-FFF2-40B4-BE49-F238E27FC236}">
                    <a16:creationId xmlns:a16="http://schemas.microsoft.com/office/drawing/2014/main" id="{3C781823-0B7B-4238-907D-AA212E87617D}"/>
                  </a:ext>
                </a:extLst>
              </p:cNvPr>
              <p:cNvSpPr/>
              <p:nvPr/>
            </p:nvSpPr>
            <p:spPr>
              <a:xfrm>
                <a:off x="523209" y="553711"/>
                <a:ext cx="148279" cy="149041"/>
              </a:xfrm>
              <a:custGeom>
                <a:avLst/>
                <a:gdLst>
                  <a:gd name="connsiteX0" fmla="*/ 140017 w 148279"/>
                  <a:gd name="connsiteY0" fmla="*/ 98845 h 149041"/>
                  <a:gd name="connsiteX1" fmla="*/ 49721 w 148279"/>
                  <a:gd name="connsiteY1" fmla="*/ 8262 h 149041"/>
                  <a:gd name="connsiteX2" fmla="*/ 9525 w 148279"/>
                  <a:gd name="connsiteY2" fmla="*/ 8262 h 149041"/>
                  <a:gd name="connsiteX3" fmla="*/ 0 w 148279"/>
                  <a:gd name="connsiteY3" fmla="*/ 18549 h 149041"/>
                  <a:gd name="connsiteX4" fmla="*/ 129921 w 148279"/>
                  <a:gd name="connsiteY4" fmla="*/ 149042 h 149041"/>
                  <a:gd name="connsiteX5" fmla="*/ 140017 w 148279"/>
                  <a:gd name="connsiteY5" fmla="*/ 139517 h 149041"/>
                  <a:gd name="connsiteX6" fmla="*/ 140017 w 148279"/>
                  <a:gd name="connsiteY6" fmla="*/ 99321 h 1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79" h="149041">
                    <a:moveTo>
                      <a:pt x="140017" y="98845"/>
                    </a:moveTo>
                    <a:lnTo>
                      <a:pt x="49721" y="8262"/>
                    </a:lnTo>
                    <a:cubicBezTo>
                      <a:pt x="38587" y="-2754"/>
                      <a:pt x="20659" y="-2754"/>
                      <a:pt x="9525" y="8262"/>
                    </a:cubicBezTo>
                    <a:lnTo>
                      <a:pt x="0" y="18549"/>
                    </a:lnTo>
                    <a:lnTo>
                      <a:pt x="129921" y="149042"/>
                    </a:lnTo>
                    <a:lnTo>
                      <a:pt x="140017" y="139517"/>
                    </a:lnTo>
                    <a:cubicBezTo>
                      <a:pt x="151034" y="128383"/>
                      <a:pt x="151034" y="110455"/>
                      <a:pt x="140017" y="99321"/>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9" name="フリーフォーム: 図形 78">
                <a:extLst>
                  <a:ext uri="{FF2B5EF4-FFF2-40B4-BE49-F238E27FC236}">
                    <a16:creationId xmlns:a16="http://schemas.microsoft.com/office/drawing/2014/main" id="{6848EB79-417A-47E1-A646-803C435CC77E}"/>
                  </a:ext>
                </a:extLst>
              </p:cNvPr>
              <p:cNvSpPr/>
              <p:nvPr/>
            </p:nvSpPr>
            <p:spPr>
              <a:xfrm>
                <a:off x="457201" y="324611"/>
                <a:ext cx="134682" cy="151637"/>
              </a:xfrm>
              <a:custGeom>
                <a:avLst/>
                <a:gdLst>
                  <a:gd name="connsiteX0" fmla="*/ 134684 w 134683"/>
                  <a:gd name="connsiteY0" fmla="*/ 151638 h 151637"/>
                  <a:gd name="connsiteX1" fmla="*/ 96583 w 134683"/>
                  <a:gd name="connsiteY1" fmla="*/ 151638 h 151637"/>
                  <a:gd name="connsiteX2" fmla="*/ 0 w 134683"/>
                  <a:gd name="connsiteY2" fmla="*/ 38862 h 151637"/>
                  <a:gd name="connsiteX3" fmla="*/ 0 w 134683"/>
                  <a:gd name="connsiteY3" fmla="*/ 0 h 151637"/>
                  <a:gd name="connsiteX4" fmla="*/ 134684 w 134683"/>
                  <a:gd name="connsiteY4" fmla="*/ 151638 h 15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3" h="151637">
                    <a:moveTo>
                      <a:pt x="134684" y="151638"/>
                    </a:moveTo>
                    <a:lnTo>
                      <a:pt x="96583" y="151638"/>
                    </a:lnTo>
                    <a:cubicBezTo>
                      <a:pt x="92453" y="96995"/>
                      <a:pt x="53357" y="51345"/>
                      <a:pt x="0" y="38862"/>
                    </a:cubicBezTo>
                    <a:lnTo>
                      <a:pt x="0" y="0"/>
                    </a:lnTo>
                    <a:cubicBezTo>
                      <a:pt x="74546" y="13342"/>
                      <a:pt x="130232" y="76038"/>
                      <a:pt x="134684" y="15163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0" name="フリーフォーム: 図形 79">
                <a:extLst>
                  <a:ext uri="{FF2B5EF4-FFF2-40B4-BE49-F238E27FC236}">
                    <a16:creationId xmlns:a16="http://schemas.microsoft.com/office/drawing/2014/main" id="{533C2D6E-785C-45E3-B22B-AE728E129F05}"/>
                  </a:ext>
                </a:extLst>
              </p:cNvPr>
              <p:cNvSpPr/>
              <p:nvPr/>
            </p:nvSpPr>
            <p:spPr>
              <a:xfrm>
                <a:off x="457201" y="231457"/>
                <a:ext cx="225742" cy="244793"/>
              </a:xfrm>
              <a:custGeom>
                <a:avLst/>
                <a:gdLst>
                  <a:gd name="connsiteX0" fmla="*/ 225742 w 225742"/>
                  <a:gd name="connsiteY0" fmla="*/ 225743 h 244792"/>
                  <a:gd name="connsiteX1" fmla="*/ 224885 w 225742"/>
                  <a:gd name="connsiteY1" fmla="*/ 244793 h 244792"/>
                  <a:gd name="connsiteX2" fmla="*/ 186785 w 225742"/>
                  <a:gd name="connsiteY2" fmla="*/ 244793 h 244792"/>
                  <a:gd name="connsiteX3" fmla="*/ 187738 w 225742"/>
                  <a:gd name="connsiteY3" fmla="*/ 225743 h 244792"/>
                  <a:gd name="connsiteX4" fmla="*/ 0 w 225742"/>
                  <a:gd name="connsiteY4" fmla="*/ 38100 h 244792"/>
                  <a:gd name="connsiteX5" fmla="*/ 0 w 225742"/>
                  <a:gd name="connsiteY5" fmla="*/ 0 h 244792"/>
                  <a:gd name="connsiteX6" fmla="*/ 225742 w 225742"/>
                  <a:gd name="connsiteY6" fmla="*/ 225743 h 24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 h="244792">
                    <a:moveTo>
                      <a:pt x="225742" y="225743"/>
                    </a:moveTo>
                    <a:cubicBezTo>
                      <a:pt x="225742" y="232124"/>
                      <a:pt x="225742" y="238506"/>
                      <a:pt x="224885" y="244793"/>
                    </a:cubicBezTo>
                    <a:lnTo>
                      <a:pt x="186785" y="244793"/>
                    </a:lnTo>
                    <a:cubicBezTo>
                      <a:pt x="187440" y="238464"/>
                      <a:pt x="187758" y="232105"/>
                      <a:pt x="187738" y="225743"/>
                    </a:cubicBezTo>
                    <a:cubicBezTo>
                      <a:pt x="187581" y="122138"/>
                      <a:pt x="103604" y="38205"/>
                      <a:pt x="0" y="38100"/>
                    </a:cubicBezTo>
                    <a:lnTo>
                      <a:pt x="0" y="0"/>
                    </a:lnTo>
                    <a:cubicBezTo>
                      <a:pt x="124631" y="105"/>
                      <a:pt x="225638" y="101112"/>
                      <a:pt x="225742" y="22574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1" name="フリーフォーム: 図形 80">
                <a:extLst>
                  <a:ext uri="{FF2B5EF4-FFF2-40B4-BE49-F238E27FC236}">
                    <a16:creationId xmlns:a16="http://schemas.microsoft.com/office/drawing/2014/main" id="{B5B7C729-A5CB-4B10-8886-ED935D0E27BE}"/>
                  </a:ext>
                </a:extLst>
              </p:cNvPr>
              <p:cNvSpPr/>
              <p:nvPr/>
            </p:nvSpPr>
            <p:spPr>
              <a:xfrm>
                <a:off x="457201" y="142875"/>
                <a:ext cx="323849" cy="333375"/>
              </a:xfrm>
              <a:custGeom>
                <a:avLst/>
                <a:gdLst>
                  <a:gd name="connsiteX0" fmla="*/ 323850 w 323850"/>
                  <a:gd name="connsiteY0" fmla="*/ 314325 h 333375"/>
                  <a:gd name="connsiteX1" fmla="*/ 323183 w 323850"/>
                  <a:gd name="connsiteY1" fmla="*/ 333375 h 333375"/>
                  <a:gd name="connsiteX2" fmla="*/ 285083 w 323850"/>
                  <a:gd name="connsiteY2" fmla="*/ 333375 h 333375"/>
                  <a:gd name="connsiteX3" fmla="*/ 285845 w 323850"/>
                  <a:gd name="connsiteY3" fmla="*/ 314325 h 333375"/>
                  <a:gd name="connsiteX4" fmla="*/ 9620 w 323850"/>
                  <a:gd name="connsiteY4" fmla="*/ 38100 h 333375"/>
                  <a:gd name="connsiteX5" fmla="*/ 9525 w 323850"/>
                  <a:gd name="connsiteY5" fmla="*/ 38100 h 333375"/>
                  <a:gd name="connsiteX6" fmla="*/ 0 w 323850"/>
                  <a:gd name="connsiteY6" fmla="*/ 38100 h 333375"/>
                  <a:gd name="connsiteX7" fmla="*/ 0 w 323850"/>
                  <a:gd name="connsiteY7" fmla="*/ 0 h 333375"/>
                  <a:gd name="connsiteX8" fmla="*/ 9525 w 323850"/>
                  <a:gd name="connsiteY8" fmla="*/ 0 h 333375"/>
                  <a:gd name="connsiteX9" fmla="*/ 323850 w 323850"/>
                  <a:gd name="connsiteY9" fmla="*/ 31432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33375">
                    <a:moveTo>
                      <a:pt x="323850" y="314325"/>
                    </a:moveTo>
                    <a:cubicBezTo>
                      <a:pt x="323850" y="320707"/>
                      <a:pt x="323850" y="327089"/>
                      <a:pt x="323183" y="333375"/>
                    </a:cubicBezTo>
                    <a:lnTo>
                      <a:pt x="285083" y="333375"/>
                    </a:lnTo>
                    <a:cubicBezTo>
                      <a:pt x="285083" y="327089"/>
                      <a:pt x="285845" y="320707"/>
                      <a:pt x="285845" y="314325"/>
                    </a:cubicBezTo>
                    <a:cubicBezTo>
                      <a:pt x="285845" y="161770"/>
                      <a:pt x="162176" y="38100"/>
                      <a:pt x="9620" y="38100"/>
                    </a:cubicBezTo>
                    <a:cubicBezTo>
                      <a:pt x="9589" y="38100"/>
                      <a:pt x="9556" y="38100"/>
                      <a:pt x="9525" y="38100"/>
                    </a:cubicBezTo>
                    <a:cubicBezTo>
                      <a:pt x="6286" y="38100"/>
                      <a:pt x="3143" y="38100"/>
                      <a:pt x="0" y="38100"/>
                    </a:cubicBezTo>
                    <a:lnTo>
                      <a:pt x="0" y="0"/>
                    </a:lnTo>
                    <a:lnTo>
                      <a:pt x="9525" y="0"/>
                    </a:lnTo>
                    <a:cubicBezTo>
                      <a:pt x="183122" y="0"/>
                      <a:pt x="323850" y="140728"/>
                      <a:pt x="323850" y="3143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grpSp>
        <p:nvGrpSpPr>
          <p:cNvPr id="82" name="グループ化 81">
            <a:extLst>
              <a:ext uri="{FF2B5EF4-FFF2-40B4-BE49-F238E27FC236}">
                <a16:creationId xmlns:a16="http://schemas.microsoft.com/office/drawing/2014/main" id="{345838CA-6BE9-4AC1-BBD6-2ACA2BCF5CDF}"/>
              </a:ext>
            </a:extLst>
          </p:cNvPr>
          <p:cNvGrpSpPr/>
          <p:nvPr/>
        </p:nvGrpSpPr>
        <p:grpSpPr>
          <a:xfrm>
            <a:off x="3198054" y="4489877"/>
            <a:ext cx="433031" cy="456303"/>
            <a:chOff x="2530042" y="3954459"/>
            <a:chExt cx="282949" cy="293313"/>
          </a:xfrm>
        </p:grpSpPr>
        <p:sp>
          <p:nvSpPr>
            <p:cNvPr id="83" name="楕円 82">
              <a:extLst>
                <a:ext uri="{FF2B5EF4-FFF2-40B4-BE49-F238E27FC236}">
                  <a16:creationId xmlns:a16="http://schemas.microsoft.com/office/drawing/2014/main" id="{D1428C22-9325-4295-87E3-DA0C8F52959D}"/>
                </a:ext>
              </a:extLst>
            </p:cNvPr>
            <p:cNvSpPr/>
            <p:nvPr/>
          </p:nvSpPr>
          <p:spPr>
            <a:xfrm>
              <a:off x="2534289" y="3971767"/>
              <a:ext cx="278702" cy="27600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4" name="図 83">
              <a:extLst>
                <a:ext uri="{FF2B5EF4-FFF2-40B4-BE49-F238E27FC236}">
                  <a16:creationId xmlns:a16="http://schemas.microsoft.com/office/drawing/2014/main" id="{767A1C61-8C45-4382-BFD5-9F6E00BD45E5}"/>
                </a:ext>
              </a:extLst>
            </p:cNvPr>
            <p:cNvPicPr>
              <a:picLocks noChangeAspect="1"/>
            </p:cNvPicPr>
            <p:nvPr/>
          </p:nvPicPr>
          <p:blipFill>
            <a:blip r:embed="rId5"/>
            <a:stretch>
              <a:fillRect/>
            </a:stretch>
          </p:blipFill>
          <p:spPr>
            <a:xfrm>
              <a:off x="2530042" y="3954459"/>
              <a:ext cx="278703" cy="278703"/>
            </a:xfrm>
            <a:prstGeom prst="rect">
              <a:avLst/>
            </a:prstGeom>
          </p:spPr>
        </p:pic>
      </p:grpSp>
      <p:sp>
        <p:nvSpPr>
          <p:cNvPr id="85" name="テキスト ボックス 7">
            <a:extLst>
              <a:ext uri="{FF2B5EF4-FFF2-40B4-BE49-F238E27FC236}">
                <a16:creationId xmlns:a16="http://schemas.microsoft.com/office/drawing/2014/main" id="{04F2A152-CBD1-4AA5-97A4-F0317A544BFB}"/>
              </a:ext>
            </a:extLst>
          </p:cNvPr>
          <p:cNvSpPr txBox="1">
            <a:spLocks noChangeArrowheads="1"/>
          </p:cNvSpPr>
          <p:nvPr/>
        </p:nvSpPr>
        <p:spPr bwMode="auto">
          <a:xfrm>
            <a:off x="1029506" y="4522741"/>
            <a:ext cx="2224681" cy="47287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rPr>
              <a:t>052-962-2527</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rPr>
              <a:t> </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86" name="テキスト ボックス 8">
            <a:extLst>
              <a:ext uri="{FF2B5EF4-FFF2-40B4-BE49-F238E27FC236}">
                <a16:creationId xmlns:a16="http://schemas.microsoft.com/office/drawing/2014/main" id="{1048B061-AFC0-4775-87A7-8FBD38B83C24}"/>
              </a:ext>
            </a:extLst>
          </p:cNvPr>
          <p:cNvSpPr txBox="1">
            <a:spLocks noChangeArrowheads="1"/>
          </p:cNvSpPr>
          <p:nvPr/>
        </p:nvSpPr>
        <p:spPr bwMode="auto">
          <a:xfrm>
            <a:off x="3624587" y="4484704"/>
            <a:ext cx="2329700" cy="53348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300" dirty="0">
                <a:effectLst/>
                <a:latin typeface="Segoe UI Emoji" panose="020B0502040204020203" pitchFamily="34" charset="0"/>
                <a:ea typeface="Segoe UI Emoji" panose="020B0502040204020203" pitchFamily="34" charset="0"/>
                <a:cs typeface="Times New Roman" panose="02020603050405020304" pitchFamily="18" charset="0"/>
              </a:rPr>
              <a:t>Nagoya City, Higashi-</a:t>
            </a:r>
            <a:r>
              <a:rPr lang="en-US" altLang="ja-JP" sz="1300" dirty="0" err="1">
                <a:effectLst/>
                <a:latin typeface="Segoe UI Emoji" panose="020B0502040204020203" pitchFamily="34" charset="0"/>
                <a:ea typeface="Segoe UI Emoji" panose="020B0502040204020203" pitchFamily="34" charset="0"/>
                <a:cs typeface="Times New Roman" panose="02020603050405020304" pitchFamily="18" charset="0"/>
              </a:rPr>
              <a:t>ku</a:t>
            </a:r>
            <a:r>
              <a:rPr lang="en-US" altLang="ja-JP" sz="1300" dirty="0">
                <a:effectLst/>
                <a:latin typeface="Segoe UI Emoji" panose="020B0502040204020203" pitchFamily="34" charset="0"/>
                <a:ea typeface="Segoe UI Emoji" panose="020B0502040204020203" pitchFamily="34" charset="0"/>
                <a:cs typeface="Times New Roman" panose="02020603050405020304" pitchFamily="18" charset="0"/>
              </a:rPr>
              <a:t>, </a:t>
            </a:r>
            <a:r>
              <a:rPr lang="en-US" altLang="ja-JP" sz="1300" dirty="0" err="1">
                <a:effectLst/>
                <a:latin typeface="Segoe UI Emoji" panose="020B0502040204020203" pitchFamily="34" charset="0"/>
                <a:ea typeface="Segoe UI Emoji" panose="020B0502040204020203" pitchFamily="34" charset="0"/>
                <a:cs typeface="Times New Roman" panose="02020603050405020304" pitchFamily="18" charset="0"/>
              </a:rPr>
              <a:t>Kamitatesugi-cho</a:t>
            </a:r>
            <a:r>
              <a:rPr lang="en-US" altLang="ja-JP" sz="1300" dirty="0">
                <a:effectLst/>
                <a:latin typeface="Segoe UI Emoji" panose="020B0502040204020203" pitchFamily="34" charset="0"/>
                <a:ea typeface="Segoe UI Emoji" panose="020B0502040204020203" pitchFamily="34" charset="0"/>
                <a:cs typeface="Times New Roman" panose="02020603050405020304" pitchFamily="18" charset="0"/>
              </a:rPr>
              <a:t> 1</a:t>
            </a:r>
            <a:r>
              <a:rPr kumimoji="0" lang="pt-BR" sz="13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endParaRPr kumimoji="0" lang="ja-JP" altLang="en-US" sz="13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sp>
        <p:nvSpPr>
          <p:cNvPr id="87" name="テキスト ボックス 9">
            <a:extLst>
              <a:ext uri="{FF2B5EF4-FFF2-40B4-BE49-F238E27FC236}">
                <a16:creationId xmlns:a16="http://schemas.microsoft.com/office/drawing/2014/main" id="{5EB3090A-327B-4307-AD9C-EDD4D3D819A9}"/>
              </a:ext>
            </a:extLst>
          </p:cNvPr>
          <p:cNvSpPr txBox="1">
            <a:spLocks noChangeArrowheads="1"/>
          </p:cNvSpPr>
          <p:nvPr/>
        </p:nvSpPr>
        <p:spPr bwMode="auto">
          <a:xfrm>
            <a:off x="313274" y="5005296"/>
            <a:ext cx="6132184" cy="205093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ts val="15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a:t>
            </a:r>
            <a:r>
              <a:rPr lang="en-US" altLang="ja-JP" sz="1400" dirty="0">
                <a:effectLst/>
                <a:latin typeface="Segoe UI Emoji" panose="020B0502040204020203" pitchFamily="34" charset="0"/>
                <a:ea typeface="Segoe UI Emoji" panose="020B0502040204020203" pitchFamily="34" charset="0"/>
                <a:cs typeface="Times New Roman" panose="02020603050405020304" pitchFamily="18" charset="0"/>
              </a:rPr>
              <a:t>Telephone</a:t>
            </a:r>
            <a:r>
              <a:rPr kumimoji="0" lang="en-US" altLang="ja-JP"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a:t>
            </a:r>
            <a:endParaRPr kumimoji="0" lang="pt-BR" altLang="ja-JP"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r>
              <a:rPr lang="ja-JP" altLang="ja-JP" sz="1400" dirty="0">
                <a:solidFill>
                  <a:srgbClr val="000000"/>
                </a:solidFill>
                <a:effectLst/>
                <a:latin typeface="Segoe UI Emoji" panose="020B0502040204020203" pitchFamily="34" charset="0"/>
                <a:ea typeface="游明朝" panose="02020400000000000000" pitchFamily="18" charset="-128"/>
                <a:cs typeface="Times New Roman" panose="02020603050405020304" pitchFamily="18" charset="0"/>
              </a:rPr>
              <a:t>Holidays and some Mondays and New Year holidays are closed</a:t>
            </a:r>
            <a:endPar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pt-BR" sz="1400" b="1"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r>
              <a:rPr lang="en-US" altLang="ja-JP" sz="1400" b="1" dirty="0">
                <a:effectLst/>
                <a:latin typeface="Segoe UI Emoji" panose="020B0502040204020203" pitchFamily="34" charset="0"/>
                <a:ea typeface="Segoe UI Emoji" panose="020B0502040204020203" pitchFamily="34" charset="0"/>
                <a:cs typeface="Times New Roman" panose="02020603050405020304" pitchFamily="18" charset="0"/>
              </a:rPr>
              <a:t>From Monday to Friday</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9:00 </a:t>
            </a:r>
            <a:r>
              <a:rPr lang="en-US" altLang="ja-JP" sz="1400" kern="100" dirty="0">
                <a:solidFill>
                  <a:prstClr val="black"/>
                </a:solidFill>
                <a:latin typeface="Segoe UI Emoji" panose="020B0502040204020203" pitchFamily="34" charset="0"/>
                <a:ea typeface="Segoe UI Emoji" panose="020B0502040204020203" pitchFamily="34" charset="0"/>
                <a:cs typeface="Times New Roman" panose="02020603050405020304" pitchFamily="18" charset="0"/>
              </a:rPr>
              <a:t>~</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21:00</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a:p>
            <a:pPr marL="0" marR="0" lvl="0" indent="733425" algn="just" defTabSz="457200" rtl="0" eaLnBrk="1" fontAlgn="auto" latinLnBrk="0" hangingPunct="1">
              <a:lnSpc>
                <a:spcPts val="15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r>
              <a:rPr lang="en-US" altLang="ja-JP" sz="1400" b="1" dirty="0">
                <a:effectLst/>
                <a:latin typeface="Segoe UI Emoji" panose="020B0502040204020203" pitchFamily="34" charset="0"/>
                <a:ea typeface="Segoe UI Emoji" panose="020B0502040204020203" pitchFamily="34" charset="0"/>
                <a:cs typeface="Times New Roman" panose="02020603050405020304" pitchFamily="18" charset="0"/>
              </a:rPr>
              <a:t>Saturday and Sunday </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9:00 </a:t>
            </a:r>
            <a:r>
              <a:rPr lang="en-US" altLang="ja-JP" sz="1400" kern="100" dirty="0">
                <a:solidFill>
                  <a:prstClr val="black"/>
                </a:solidFill>
                <a:latin typeface="Segoe UI Emoji" panose="020B0502040204020203" pitchFamily="34" charset="0"/>
                <a:ea typeface="Segoe UI Emoji" panose="020B0502040204020203" pitchFamily="34" charset="0"/>
                <a:cs typeface="Times New Roman" panose="02020603050405020304" pitchFamily="18" charset="0"/>
              </a:rPr>
              <a:t>~</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16:00</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a:t>
            </a:r>
            <a:r>
              <a:rPr lang="en-US" altLang="ja-JP" sz="14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Counter</a:t>
            </a:r>
            <a:r>
              <a:rPr kumimoji="0" lang="en-US" altLang="ja-JP"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a:t>
            </a:r>
            <a:endParaRPr kumimoji="0" lang="pt-BR" altLang="ja-JP"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r>
              <a:rPr lang="en-US" altLang="ja-JP" sz="1400" dirty="0">
                <a:solidFill>
                  <a:srgbClr val="000000"/>
                </a:solidFill>
                <a:effectLst/>
                <a:latin typeface="Segoe UI Emoji" panose="020B0502040204020203" pitchFamily="34" charset="0"/>
                <a:ea typeface="Segoe UI Emoji" panose="020B0502040204020203" pitchFamily="34" charset="0"/>
                <a:cs typeface="Times New Roman" panose="02020603050405020304" pitchFamily="18" charset="0"/>
              </a:rPr>
              <a:t>Please make a reservation by phone</a:t>
            </a:r>
          </a:p>
          <a:p>
            <a:pPr marL="0" marR="0" lvl="0" indent="0" algn="just" defTabSz="457200" rtl="0" eaLnBrk="1" fontAlgn="auto" latinLnBrk="0" hangingPunct="1">
              <a:lnSpc>
                <a:spcPts val="1500"/>
              </a:lnSpc>
              <a:spcBef>
                <a:spcPts val="0"/>
              </a:spcBef>
              <a:spcAft>
                <a:spcPts val="0"/>
              </a:spcAft>
              <a:buClrTx/>
              <a:buSzTx/>
              <a:buFontTx/>
              <a:buNone/>
              <a:tabLst/>
              <a:defRPr/>
            </a:pPr>
            <a:r>
              <a:rPr lang="en-US" altLang="ja-JP" sz="1400" dirty="0">
                <a:effectLst/>
                <a:latin typeface="Segoe UI Emoji" panose="020B0502040204020203" pitchFamily="34" charset="0"/>
                <a:ea typeface="Segoe UI Emoji" panose="020B0502040204020203" pitchFamily="34" charset="0"/>
                <a:cs typeface="Times New Roman" panose="02020603050405020304" pitchFamily="18" charset="0"/>
              </a:rPr>
              <a:t>                  </a:t>
            </a:r>
            <a:r>
              <a:rPr lang="ja-JP" altLang="ja-JP" sz="1400" dirty="0">
                <a:effectLst/>
                <a:latin typeface="Segoe UI Emoji" panose="020B0502040204020203" pitchFamily="34" charset="0"/>
                <a:ea typeface="游明朝" panose="02020400000000000000" pitchFamily="18" charset="-128"/>
                <a:cs typeface="Times New Roman" panose="02020603050405020304" pitchFamily="18" charset="0"/>
              </a:rPr>
              <a:t>（</a:t>
            </a:r>
            <a:r>
              <a:rPr lang="en-US" altLang="ja-JP" sz="1400" dirty="0">
                <a:effectLst/>
                <a:latin typeface="Segoe UI Emoji" panose="020B0502040204020203" pitchFamily="34" charset="0"/>
                <a:ea typeface="Segoe UI Emoji" panose="020B0502040204020203" pitchFamily="34" charset="0"/>
                <a:cs typeface="Times New Roman" panose="02020603050405020304" pitchFamily="18" charset="0"/>
              </a:rPr>
              <a:t>holidays, and </a:t>
            </a:r>
            <a:r>
              <a:rPr lang="cs-CZ" altLang="ja-JP" sz="1400" dirty="0">
                <a:effectLst/>
                <a:latin typeface="Segoe UI Emoji" panose="020B0502040204020203" pitchFamily="34" charset="0"/>
                <a:ea typeface="Segoe UI Emoji" panose="020B0502040204020203" pitchFamily="34" charset="0"/>
                <a:cs typeface="Times New Roman" panose="02020603050405020304" pitchFamily="18" charset="0"/>
              </a:rPr>
              <a:t>year-end and New Year holidays are closed</a:t>
            </a:r>
            <a:r>
              <a:rPr lang="ja-JP" altLang="ja-JP" sz="1400" dirty="0">
                <a:effectLst/>
                <a:latin typeface="Segoe UI Emoji" panose="020B0502040204020203" pitchFamily="34" charset="0"/>
                <a:ea typeface="游明朝" panose="02020400000000000000" pitchFamily="18" charset="-128"/>
                <a:cs typeface="Times New Roman" panose="02020603050405020304" pitchFamily="18" charset="0"/>
              </a:rPr>
              <a:t>）</a:t>
            </a:r>
            <a:r>
              <a:rPr lang="ja-JP" altLang="ja-JP" sz="1800" dirty="0">
                <a:effectLst/>
                <a:latin typeface="Segoe UI Emoji" panose="020B0502040204020203" pitchFamily="34" charset="0"/>
                <a:ea typeface="游明朝" panose="02020400000000000000" pitchFamily="18" charset="-128"/>
                <a:cs typeface="Times New Roman" panose="02020603050405020304" pitchFamily="18" charset="0"/>
              </a:rPr>
              <a:t> </a:t>
            </a:r>
            <a:endParaRPr lang="en-US" altLang="ja-JP" dirty="0">
              <a:latin typeface="Segoe UI Emoji" panose="020B0502040204020203" pitchFamily="34" charset="0"/>
              <a:ea typeface="Segoe UI Emoji" panose="020B0502040204020203" pitchFamily="34" charset="0"/>
              <a:cs typeface="Times New Roman" panose="02020603050405020304" pitchFamily="18" charset="0"/>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r>
              <a:rPr lang="en-US" altLang="ja-JP" sz="1400" b="1" dirty="0">
                <a:effectLst/>
                <a:latin typeface="Segoe UI Emoji" panose="020B0502040204020203" pitchFamily="34" charset="0"/>
                <a:ea typeface="Segoe UI Emoji" panose="020B0502040204020203" pitchFamily="34" charset="0"/>
                <a:cs typeface="Times New Roman" panose="02020603050405020304" pitchFamily="18" charset="0"/>
              </a:rPr>
              <a:t>From Tuesday to Sunday </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9:00 </a:t>
            </a:r>
            <a:r>
              <a:rPr lang="en-US" altLang="ja-JP" sz="1400" kern="100" dirty="0">
                <a:solidFill>
                  <a:prstClr val="black"/>
                </a:solidFill>
                <a:latin typeface="Segoe UI Emoji" panose="020B0502040204020203" pitchFamily="34" charset="0"/>
                <a:ea typeface="Segoe UI Emoji" panose="020B0502040204020203" pitchFamily="34" charset="0"/>
                <a:cs typeface="Times New Roman" panose="02020603050405020304" pitchFamily="18" charset="0"/>
              </a:rPr>
              <a:t>~</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17:00</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ts val="15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r>
              <a:rPr lang="pt-BR" sz="1400" kern="100" dirty="0">
                <a:solidFill>
                  <a:prstClr val="black"/>
                </a:solidFill>
                <a:latin typeface="Segoe UI Emoji" panose="020B0502040204020203" pitchFamily="34" charset="0"/>
                <a:ea typeface="Segoe UI Emoji" panose="020B0502040204020203" pitchFamily="34" charset="0"/>
                <a:cs typeface="Times New Roman" panose="02020603050405020304" pitchFamily="18" charset="0"/>
              </a:rPr>
              <a:t>       </a:t>
            </a:r>
            <a:r>
              <a:rPr lang="ja-JP" altLang="ja-JP" sz="1400" dirty="0">
                <a:effectLst/>
                <a:latin typeface="Segoe UI Emoji" panose="020B0502040204020203" pitchFamily="34" charset="0"/>
                <a:ea typeface="游明朝" panose="02020400000000000000" pitchFamily="18" charset="-128"/>
                <a:cs typeface="Times New Roman" panose="02020603050405020304" pitchFamily="18" charset="0"/>
              </a:rPr>
              <a:t>（</a:t>
            </a:r>
            <a:r>
              <a:rPr lang="en-US" altLang="ja-JP" sz="1400" b="1" dirty="0">
                <a:effectLst/>
                <a:latin typeface="Segoe UI Emoji" panose="020B0502040204020203" pitchFamily="34" charset="0"/>
                <a:ea typeface="Segoe UI Emoji" panose="020B0502040204020203" pitchFamily="34" charset="0"/>
                <a:cs typeface="Times New Roman" panose="02020603050405020304" pitchFamily="18" charset="0"/>
              </a:rPr>
              <a:t>Wednesday</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9h às 20h30</a:t>
            </a:r>
            <a:r>
              <a:rPr lang="ja-JP" altLang="ja-JP" sz="1400" dirty="0">
                <a:effectLst/>
                <a:latin typeface="Segoe UI Emoji" panose="020B0502040204020203" pitchFamily="34" charset="0"/>
                <a:ea typeface="游明朝" panose="02020400000000000000" pitchFamily="18" charset="-128"/>
                <a:cs typeface="Times New Roman" panose="02020603050405020304" pitchFamily="18" charset="0"/>
              </a:rPr>
              <a:t>）</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cxnSp>
        <p:nvCxnSpPr>
          <p:cNvPr id="88" name="直線コネクタ 87">
            <a:extLst>
              <a:ext uri="{FF2B5EF4-FFF2-40B4-BE49-F238E27FC236}">
                <a16:creationId xmlns:a16="http://schemas.microsoft.com/office/drawing/2014/main" id="{89BE3EA6-0044-4549-986F-F8110E55AE35}"/>
              </a:ext>
            </a:extLst>
          </p:cNvPr>
          <p:cNvCxnSpPr/>
          <p:nvPr/>
        </p:nvCxnSpPr>
        <p:spPr>
          <a:xfrm>
            <a:off x="381000" y="6826684"/>
            <a:ext cx="5984799" cy="0"/>
          </a:xfrm>
          <a:prstGeom prst="line">
            <a:avLst/>
          </a:prstGeom>
          <a:ln w="508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6" name="テキスト ボックス 6">
            <a:extLst>
              <a:ext uri="{FF2B5EF4-FFF2-40B4-BE49-F238E27FC236}">
                <a16:creationId xmlns:a16="http://schemas.microsoft.com/office/drawing/2014/main" id="{5DACB952-73EA-49A8-B69F-980C3FDD8A52}"/>
              </a:ext>
            </a:extLst>
          </p:cNvPr>
          <p:cNvSpPr txBox="1">
            <a:spLocks noChangeArrowheads="1"/>
          </p:cNvSpPr>
          <p:nvPr/>
        </p:nvSpPr>
        <p:spPr bwMode="auto">
          <a:xfrm>
            <a:off x="573274" y="6844252"/>
            <a:ext cx="5790016" cy="61864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AICHI-KEN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DANSEI DV HIGAISHA HOT LINE </a:t>
            </a:r>
            <a:r>
              <a:rPr kumimoji="0" lang="pt-BR" sz="1000" b="1" i="0" u="none" strike="noStrike" kern="100" cap="none" spc="0" normalizeH="0" baseline="0" noProof="0" dirty="0">
                <a:ln>
                  <a:noFill/>
                </a:ln>
                <a:solidFill>
                  <a:srgbClr val="70AD47">
                    <a:lumMod val="75000"/>
                  </a:srgbClr>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r>
              <a:rPr lang="en-US" altLang="ja-JP" sz="1000" b="1" dirty="0">
                <a:solidFill>
                  <a:schemeClr val="accent6">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rPr>
              <a:t>telephone</a:t>
            </a:r>
            <a:r>
              <a:rPr kumimoji="0" lang="pt-BR" sz="1000" b="1" i="0" u="none" strike="noStrike" kern="100" cap="none" spc="0" normalizeH="0" baseline="0" noProof="0" dirty="0">
                <a:ln>
                  <a:noFill/>
                </a:ln>
                <a:solidFill>
                  <a:srgbClr val="70AD47">
                    <a:lumMod val="75000"/>
                  </a:srgbClr>
                </a:solidFill>
                <a:effectLst/>
                <a:uLnTx/>
                <a:uFillTx/>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en-US" sz="1000" b="1" i="0" u="none" strike="noStrike" kern="100" cap="none" spc="0" normalizeH="0" baseline="0" noProof="0" dirty="0">
              <a:ln>
                <a:noFill/>
              </a:ln>
              <a:solidFill>
                <a:srgbClr val="70AD47">
                  <a:lumMod val="75000"/>
                </a:srgbClr>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 </a:t>
            </a:r>
            <a:endParaRPr kumimoji="0" lang="ja-JP" altLang="en-US"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endParaRPr>
          </a:p>
        </p:txBody>
      </p:sp>
      <p:grpSp>
        <p:nvGrpSpPr>
          <p:cNvPr id="57" name="グループ化 56">
            <a:extLst>
              <a:ext uri="{FF2B5EF4-FFF2-40B4-BE49-F238E27FC236}">
                <a16:creationId xmlns:a16="http://schemas.microsoft.com/office/drawing/2014/main" id="{203C9F24-77ED-4040-9EC3-33C94D583DBB}"/>
              </a:ext>
            </a:extLst>
          </p:cNvPr>
          <p:cNvGrpSpPr/>
          <p:nvPr/>
        </p:nvGrpSpPr>
        <p:grpSpPr>
          <a:xfrm>
            <a:off x="621071" y="7575795"/>
            <a:ext cx="426533" cy="421910"/>
            <a:chOff x="503318" y="3231514"/>
            <a:chExt cx="330859" cy="357648"/>
          </a:xfrm>
        </p:grpSpPr>
        <p:sp>
          <p:nvSpPr>
            <p:cNvPr id="58" name="楕円 57">
              <a:extLst>
                <a:ext uri="{FF2B5EF4-FFF2-40B4-BE49-F238E27FC236}">
                  <a16:creationId xmlns:a16="http://schemas.microsoft.com/office/drawing/2014/main" id="{AB27AE93-5C03-464B-8E2F-485C2E35A58E}"/>
                </a:ext>
              </a:extLst>
            </p:cNvPr>
            <p:cNvSpPr/>
            <p:nvPr/>
          </p:nvSpPr>
          <p:spPr>
            <a:xfrm>
              <a:off x="503318" y="3231514"/>
              <a:ext cx="330859" cy="3576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0" name="グラフィックス 123" descr="スピーカー フォン">
              <a:extLst>
                <a:ext uri="{FF2B5EF4-FFF2-40B4-BE49-F238E27FC236}">
                  <a16:creationId xmlns:a16="http://schemas.microsoft.com/office/drawing/2014/main" id="{8B458DCD-482A-434C-A44E-D7242D97237A}"/>
                </a:ext>
              </a:extLst>
            </p:cNvPr>
            <p:cNvGrpSpPr/>
            <p:nvPr/>
          </p:nvGrpSpPr>
          <p:grpSpPr>
            <a:xfrm>
              <a:off x="580325" y="3308277"/>
              <a:ext cx="205023" cy="199242"/>
              <a:chOff x="147856" y="142875"/>
              <a:chExt cx="633194" cy="624103"/>
            </a:xfrm>
            <a:solidFill>
              <a:schemeClr val="bg1"/>
            </a:solidFill>
          </p:grpSpPr>
          <p:sp>
            <p:nvSpPr>
              <p:cNvPr id="61" name="フリーフォーム: 図形 60">
                <a:extLst>
                  <a:ext uri="{FF2B5EF4-FFF2-40B4-BE49-F238E27FC236}">
                    <a16:creationId xmlns:a16="http://schemas.microsoft.com/office/drawing/2014/main" id="{EBA365C8-C1D2-40DC-8E4E-C7F83415BC27}"/>
                  </a:ext>
                </a:extLst>
              </p:cNvPr>
              <p:cNvSpPr/>
              <p:nvPr/>
            </p:nvSpPr>
            <p:spPr>
              <a:xfrm>
                <a:off x="211741" y="243173"/>
                <a:ext cx="148685" cy="148494"/>
              </a:xfrm>
              <a:custGeom>
                <a:avLst/>
                <a:gdLst>
                  <a:gd name="connsiteX0" fmla="*/ 140684 w 148685"/>
                  <a:gd name="connsiteY0" fmla="*/ 138589 h 148494"/>
                  <a:gd name="connsiteX1" fmla="*/ 148685 w 148685"/>
                  <a:gd name="connsiteY1" fmla="*/ 118777 h 148494"/>
                  <a:gd name="connsiteX2" fmla="*/ 140399 w 148685"/>
                  <a:gd name="connsiteY2" fmla="*/ 98774 h 148494"/>
                  <a:gd name="connsiteX3" fmla="*/ 50102 w 148685"/>
                  <a:gd name="connsiteY3" fmla="*/ 8382 h 148494"/>
                  <a:gd name="connsiteX4" fmla="*/ 30004 w 148685"/>
                  <a:gd name="connsiteY4" fmla="*/ 0 h 148494"/>
                  <a:gd name="connsiteX5" fmla="*/ 10001 w 148685"/>
                  <a:gd name="connsiteY5" fmla="*/ 8382 h 148494"/>
                  <a:gd name="connsiteX6" fmla="*/ 0 w 148685"/>
                  <a:gd name="connsiteY6" fmla="*/ 18478 h 148494"/>
                  <a:gd name="connsiteX7" fmla="*/ 130302 w 148685"/>
                  <a:gd name="connsiteY7"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85" h="148494">
                    <a:moveTo>
                      <a:pt x="140684" y="138589"/>
                    </a:moveTo>
                    <a:cubicBezTo>
                      <a:pt x="145813" y="133268"/>
                      <a:pt x="148681" y="126167"/>
                      <a:pt x="148685" y="118777"/>
                    </a:cubicBezTo>
                    <a:cubicBezTo>
                      <a:pt x="148717" y="111268"/>
                      <a:pt x="145731" y="104061"/>
                      <a:pt x="140399" y="98774"/>
                    </a:cubicBezTo>
                    <a:lnTo>
                      <a:pt x="50102" y="8382"/>
                    </a:lnTo>
                    <a:cubicBezTo>
                      <a:pt x="44771" y="3045"/>
                      <a:pt x="37547" y="31"/>
                      <a:pt x="30004" y="0"/>
                    </a:cubicBezTo>
                    <a:cubicBezTo>
                      <a:pt x="22494" y="57"/>
                      <a:pt x="15309" y="3068"/>
                      <a:pt x="10001" y="8382"/>
                    </a:cubicBezTo>
                    <a:lnTo>
                      <a:pt x="0" y="18478"/>
                    </a:lnTo>
                    <a:lnTo>
                      <a:pt x="130302" y="14849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2" name="フリーフォーム: 図形 61">
                <a:extLst>
                  <a:ext uri="{FF2B5EF4-FFF2-40B4-BE49-F238E27FC236}">
                    <a16:creationId xmlns:a16="http://schemas.microsoft.com/office/drawing/2014/main" id="{3A548668-3F59-4E40-A5DD-A4A2D7D8F66B}"/>
                  </a:ext>
                </a:extLst>
              </p:cNvPr>
              <p:cNvSpPr/>
              <p:nvPr/>
            </p:nvSpPr>
            <p:spPr>
              <a:xfrm>
                <a:off x="147856" y="281558"/>
                <a:ext cx="485460" cy="485420"/>
              </a:xfrm>
              <a:custGeom>
                <a:avLst/>
                <a:gdLst>
                  <a:gd name="connsiteX0" fmla="*/ 335539 w 485462"/>
                  <a:gd name="connsiteY0" fmla="*/ 331470 h 485422"/>
                  <a:gd name="connsiteX1" fmla="*/ 315603 w 485462"/>
                  <a:gd name="connsiteY1" fmla="*/ 331632 h 485422"/>
                  <a:gd name="connsiteX2" fmla="*/ 315441 w 485462"/>
                  <a:gd name="connsiteY2" fmla="*/ 331470 h 485422"/>
                  <a:gd name="connsiteX3" fmla="*/ 153516 w 485462"/>
                  <a:gd name="connsiteY3" fmla="*/ 169545 h 485422"/>
                  <a:gd name="connsiteX4" fmla="*/ 153516 w 485462"/>
                  <a:gd name="connsiteY4" fmla="*/ 149352 h 485422"/>
                  <a:gd name="connsiteX5" fmla="*/ 173709 w 485462"/>
                  <a:gd name="connsiteY5" fmla="*/ 129731 h 485422"/>
                  <a:gd name="connsiteX6" fmla="*/ 43883 w 485462"/>
                  <a:gd name="connsiteY6" fmla="*/ 0 h 485422"/>
                  <a:gd name="connsiteX7" fmla="*/ 21976 w 485462"/>
                  <a:gd name="connsiteY7" fmla="*/ 21622 h 485422"/>
                  <a:gd name="connsiteX8" fmla="*/ 163 w 485462"/>
                  <a:gd name="connsiteY8" fmla="*/ 68485 h 485422"/>
                  <a:gd name="connsiteX9" fmla="*/ 15403 w 485462"/>
                  <a:gd name="connsiteY9" fmla="*/ 153543 h 485422"/>
                  <a:gd name="connsiteX10" fmla="*/ 54742 w 485462"/>
                  <a:gd name="connsiteY10" fmla="*/ 222028 h 485422"/>
                  <a:gd name="connsiteX11" fmla="*/ 254767 w 485462"/>
                  <a:gd name="connsiteY11" fmla="*/ 428530 h 485422"/>
                  <a:gd name="connsiteX12" fmla="*/ 296105 w 485462"/>
                  <a:gd name="connsiteY12" fmla="*/ 454724 h 485422"/>
                  <a:gd name="connsiteX13" fmla="*/ 400880 w 485462"/>
                  <a:gd name="connsiteY13" fmla="*/ 485204 h 485422"/>
                  <a:gd name="connsiteX14" fmla="*/ 467555 w 485462"/>
                  <a:gd name="connsiteY14" fmla="*/ 459010 h 485422"/>
                  <a:gd name="connsiteX15" fmla="*/ 485462 w 485462"/>
                  <a:gd name="connsiteY15" fmla="*/ 441103 h 485422"/>
                  <a:gd name="connsiteX16" fmla="*/ 355160 w 485462"/>
                  <a:gd name="connsiteY16" fmla="*/ 311277 h 4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462" h="485422">
                    <a:moveTo>
                      <a:pt x="335539" y="331470"/>
                    </a:moveTo>
                    <a:cubicBezTo>
                      <a:pt x="330078" y="337020"/>
                      <a:pt x="321153" y="337093"/>
                      <a:pt x="315603" y="331632"/>
                    </a:cubicBezTo>
                    <a:cubicBezTo>
                      <a:pt x="315549" y="331579"/>
                      <a:pt x="315494" y="331524"/>
                      <a:pt x="315441" y="331470"/>
                    </a:cubicBezTo>
                    <a:lnTo>
                      <a:pt x="153516" y="169545"/>
                    </a:lnTo>
                    <a:cubicBezTo>
                      <a:pt x="147945" y="163967"/>
                      <a:pt x="147945" y="154930"/>
                      <a:pt x="153516" y="149352"/>
                    </a:cubicBezTo>
                    <a:lnTo>
                      <a:pt x="173709" y="129731"/>
                    </a:lnTo>
                    <a:lnTo>
                      <a:pt x="43883" y="0"/>
                    </a:lnTo>
                    <a:cubicBezTo>
                      <a:pt x="35501" y="8382"/>
                      <a:pt x="27310" y="16573"/>
                      <a:pt x="21976" y="21622"/>
                    </a:cubicBezTo>
                    <a:cubicBezTo>
                      <a:pt x="8912" y="33830"/>
                      <a:pt x="1093" y="50629"/>
                      <a:pt x="163" y="68485"/>
                    </a:cubicBezTo>
                    <a:cubicBezTo>
                      <a:pt x="-1015" y="97609"/>
                      <a:pt x="4187" y="126640"/>
                      <a:pt x="15403" y="153543"/>
                    </a:cubicBezTo>
                    <a:cubicBezTo>
                      <a:pt x="26152" y="177651"/>
                      <a:pt x="39332" y="200597"/>
                      <a:pt x="54742" y="222028"/>
                    </a:cubicBezTo>
                    <a:cubicBezTo>
                      <a:pt x="108332" y="302430"/>
                      <a:pt x="176112" y="372405"/>
                      <a:pt x="254767" y="428530"/>
                    </a:cubicBezTo>
                    <a:cubicBezTo>
                      <a:pt x="267899" y="438243"/>
                      <a:pt x="281714" y="446997"/>
                      <a:pt x="296105" y="454724"/>
                    </a:cubicBezTo>
                    <a:cubicBezTo>
                      <a:pt x="328629" y="471817"/>
                      <a:pt x="364262" y="482183"/>
                      <a:pt x="400880" y="485204"/>
                    </a:cubicBezTo>
                    <a:cubicBezTo>
                      <a:pt x="425926" y="487026"/>
                      <a:pt x="450447" y="477392"/>
                      <a:pt x="467555" y="459010"/>
                    </a:cubicBezTo>
                    <a:lnTo>
                      <a:pt x="485462" y="441103"/>
                    </a:lnTo>
                    <a:lnTo>
                      <a:pt x="355160" y="31127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フリーフォーム: 図形 62">
                <a:extLst>
                  <a:ext uri="{FF2B5EF4-FFF2-40B4-BE49-F238E27FC236}">
                    <a16:creationId xmlns:a16="http://schemas.microsoft.com/office/drawing/2014/main" id="{42E6B968-5E89-4A2D-A3C0-EE687349D9CB}"/>
                  </a:ext>
                </a:extLst>
              </p:cNvPr>
              <p:cNvSpPr/>
              <p:nvPr/>
            </p:nvSpPr>
            <p:spPr>
              <a:xfrm>
                <a:off x="523209" y="553711"/>
                <a:ext cx="148279" cy="149041"/>
              </a:xfrm>
              <a:custGeom>
                <a:avLst/>
                <a:gdLst>
                  <a:gd name="connsiteX0" fmla="*/ 140017 w 148279"/>
                  <a:gd name="connsiteY0" fmla="*/ 98845 h 149041"/>
                  <a:gd name="connsiteX1" fmla="*/ 49721 w 148279"/>
                  <a:gd name="connsiteY1" fmla="*/ 8262 h 149041"/>
                  <a:gd name="connsiteX2" fmla="*/ 9525 w 148279"/>
                  <a:gd name="connsiteY2" fmla="*/ 8262 h 149041"/>
                  <a:gd name="connsiteX3" fmla="*/ 0 w 148279"/>
                  <a:gd name="connsiteY3" fmla="*/ 18549 h 149041"/>
                  <a:gd name="connsiteX4" fmla="*/ 129921 w 148279"/>
                  <a:gd name="connsiteY4" fmla="*/ 149042 h 149041"/>
                  <a:gd name="connsiteX5" fmla="*/ 140017 w 148279"/>
                  <a:gd name="connsiteY5" fmla="*/ 139517 h 149041"/>
                  <a:gd name="connsiteX6" fmla="*/ 140017 w 148279"/>
                  <a:gd name="connsiteY6" fmla="*/ 99321 h 1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79" h="149041">
                    <a:moveTo>
                      <a:pt x="140017" y="98845"/>
                    </a:moveTo>
                    <a:lnTo>
                      <a:pt x="49721" y="8262"/>
                    </a:lnTo>
                    <a:cubicBezTo>
                      <a:pt x="38587" y="-2754"/>
                      <a:pt x="20659" y="-2754"/>
                      <a:pt x="9525" y="8262"/>
                    </a:cubicBezTo>
                    <a:lnTo>
                      <a:pt x="0" y="18549"/>
                    </a:lnTo>
                    <a:lnTo>
                      <a:pt x="129921" y="149042"/>
                    </a:lnTo>
                    <a:lnTo>
                      <a:pt x="140017" y="139517"/>
                    </a:lnTo>
                    <a:cubicBezTo>
                      <a:pt x="151034" y="128383"/>
                      <a:pt x="151034" y="110455"/>
                      <a:pt x="140017" y="99321"/>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4" name="フリーフォーム: 図形 63">
                <a:extLst>
                  <a:ext uri="{FF2B5EF4-FFF2-40B4-BE49-F238E27FC236}">
                    <a16:creationId xmlns:a16="http://schemas.microsoft.com/office/drawing/2014/main" id="{066558E5-835A-40F9-A0A2-2FBD15AC70CC}"/>
                  </a:ext>
                </a:extLst>
              </p:cNvPr>
              <p:cNvSpPr/>
              <p:nvPr/>
            </p:nvSpPr>
            <p:spPr>
              <a:xfrm>
                <a:off x="457201" y="324611"/>
                <a:ext cx="134682" cy="151637"/>
              </a:xfrm>
              <a:custGeom>
                <a:avLst/>
                <a:gdLst>
                  <a:gd name="connsiteX0" fmla="*/ 134684 w 134683"/>
                  <a:gd name="connsiteY0" fmla="*/ 151638 h 151637"/>
                  <a:gd name="connsiteX1" fmla="*/ 96583 w 134683"/>
                  <a:gd name="connsiteY1" fmla="*/ 151638 h 151637"/>
                  <a:gd name="connsiteX2" fmla="*/ 0 w 134683"/>
                  <a:gd name="connsiteY2" fmla="*/ 38862 h 151637"/>
                  <a:gd name="connsiteX3" fmla="*/ 0 w 134683"/>
                  <a:gd name="connsiteY3" fmla="*/ 0 h 151637"/>
                  <a:gd name="connsiteX4" fmla="*/ 134684 w 134683"/>
                  <a:gd name="connsiteY4" fmla="*/ 151638 h 15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3" h="151637">
                    <a:moveTo>
                      <a:pt x="134684" y="151638"/>
                    </a:moveTo>
                    <a:lnTo>
                      <a:pt x="96583" y="151638"/>
                    </a:lnTo>
                    <a:cubicBezTo>
                      <a:pt x="92453" y="96995"/>
                      <a:pt x="53357" y="51345"/>
                      <a:pt x="0" y="38862"/>
                    </a:cubicBezTo>
                    <a:lnTo>
                      <a:pt x="0" y="0"/>
                    </a:lnTo>
                    <a:cubicBezTo>
                      <a:pt x="74546" y="13342"/>
                      <a:pt x="130232" y="76038"/>
                      <a:pt x="134684" y="15163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フリーフォーム: 図形 64">
                <a:extLst>
                  <a:ext uri="{FF2B5EF4-FFF2-40B4-BE49-F238E27FC236}">
                    <a16:creationId xmlns:a16="http://schemas.microsoft.com/office/drawing/2014/main" id="{E27CCDAC-5C95-4A39-86F7-39F1B5E5AAC9}"/>
                  </a:ext>
                </a:extLst>
              </p:cNvPr>
              <p:cNvSpPr/>
              <p:nvPr/>
            </p:nvSpPr>
            <p:spPr>
              <a:xfrm>
                <a:off x="457201" y="231457"/>
                <a:ext cx="225742" cy="244793"/>
              </a:xfrm>
              <a:custGeom>
                <a:avLst/>
                <a:gdLst>
                  <a:gd name="connsiteX0" fmla="*/ 225742 w 225742"/>
                  <a:gd name="connsiteY0" fmla="*/ 225743 h 244792"/>
                  <a:gd name="connsiteX1" fmla="*/ 224885 w 225742"/>
                  <a:gd name="connsiteY1" fmla="*/ 244793 h 244792"/>
                  <a:gd name="connsiteX2" fmla="*/ 186785 w 225742"/>
                  <a:gd name="connsiteY2" fmla="*/ 244793 h 244792"/>
                  <a:gd name="connsiteX3" fmla="*/ 187738 w 225742"/>
                  <a:gd name="connsiteY3" fmla="*/ 225743 h 244792"/>
                  <a:gd name="connsiteX4" fmla="*/ 0 w 225742"/>
                  <a:gd name="connsiteY4" fmla="*/ 38100 h 244792"/>
                  <a:gd name="connsiteX5" fmla="*/ 0 w 225742"/>
                  <a:gd name="connsiteY5" fmla="*/ 0 h 244792"/>
                  <a:gd name="connsiteX6" fmla="*/ 225742 w 225742"/>
                  <a:gd name="connsiteY6" fmla="*/ 225743 h 24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 h="244792">
                    <a:moveTo>
                      <a:pt x="225742" y="225743"/>
                    </a:moveTo>
                    <a:cubicBezTo>
                      <a:pt x="225742" y="232124"/>
                      <a:pt x="225742" y="238506"/>
                      <a:pt x="224885" y="244793"/>
                    </a:cubicBezTo>
                    <a:lnTo>
                      <a:pt x="186785" y="244793"/>
                    </a:lnTo>
                    <a:cubicBezTo>
                      <a:pt x="187440" y="238464"/>
                      <a:pt x="187758" y="232105"/>
                      <a:pt x="187738" y="225743"/>
                    </a:cubicBezTo>
                    <a:cubicBezTo>
                      <a:pt x="187581" y="122138"/>
                      <a:pt x="103604" y="38205"/>
                      <a:pt x="0" y="38100"/>
                    </a:cubicBezTo>
                    <a:lnTo>
                      <a:pt x="0" y="0"/>
                    </a:lnTo>
                    <a:cubicBezTo>
                      <a:pt x="124631" y="105"/>
                      <a:pt x="225638" y="101112"/>
                      <a:pt x="225742" y="22574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フリーフォーム: 図形 65">
                <a:extLst>
                  <a:ext uri="{FF2B5EF4-FFF2-40B4-BE49-F238E27FC236}">
                    <a16:creationId xmlns:a16="http://schemas.microsoft.com/office/drawing/2014/main" id="{A11A59A3-25A5-485D-BF4E-575CF00F18E5}"/>
                  </a:ext>
                </a:extLst>
              </p:cNvPr>
              <p:cNvSpPr/>
              <p:nvPr/>
            </p:nvSpPr>
            <p:spPr>
              <a:xfrm>
                <a:off x="457201" y="142875"/>
                <a:ext cx="323849" cy="333375"/>
              </a:xfrm>
              <a:custGeom>
                <a:avLst/>
                <a:gdLst>
                  <a:gd name="connsiteX0" fmla="*/ 323850 w 323850"/>
                  <a:gd name="connsiteY0" fmla="*/ 314325 h 333375"/>
                  <a:gd name="connsiteX1" fmla="*/ 323183 w 323850"/>
                  <a:gd name="connsiteY1" fmla="*/ 333375 h 333375"/>
                  <a:gd name="connsiteX2" fmla="*/ 285083 w 323850"/>
                  <a:gd name="connsiteY2" fmla="*/ 333375 h 333375"/>
                  <a:gd name="connsiteX3" fmla="*/ 285845 w 323850"/>
                  <a:gd name="connsiteY3" fmla="*/ 314325 h 333375"/>
                  <a:gd name="connsiteX4" fmla="*/ 9620 w 323850"/>
                  <a:gd name="connsiteY4" fmla="*/ 38100 h 333375"/>
                  <a:gd name="connsiteX5" fmla="*/ 9525 w 323850"/>
                  <a:gd name="connsiteY5" fmla="*/ 38100 h 333375"/>
                  <a:gd name="connsiteX6" fmla="*/ 0 w 323850"/>
                  <a:gd name="connsiteY6" fmla="*/ 38100 h 333375"/>
                  <a:gd name="connsiteX7" fmla="*/ 0 w 323850"/>
                  <a:gd name="connsiteY7" fmla="*/ 0 h 333375"/>
                  <a:gd name="connsiteX8" fmla="*/ 9525 w 323850"/>
                  <a:gd name="connsiteY8" fmla="*/ 0 h 333375"/>
                  <a:gd name="connsiteX9" fmla="*/ 323850 w 323850"/>
                  <a:gd name="connsiteY9" fmla="*/ 31432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33375">
                    <a:moveTo>
                      <a:pt x="323850" y="314325"/>
                    </a:moveTo>
                    <a:cubicBezTo>
                      <a:pt x="323850" y="320707"/>
                      <a:pt x="323850" y="327089"/>
                      <a:pt x="323183" y="333375"/>
                    </a:cubicBezTo>
                    <a:lnTo>
                      <a:pt x="285083" y="333375"/>
                    </a:lnTo>
                    <a:cubicBezTo>
                      <a:pt x="285083" y="327089"/>
                      <a:pt x="285845" y="320707"/>
                      <a:pt x="285845" y="314325"/>
                    </a:cubicBezTo>
                    <a:cubicBezTo>
                      <a:pt x="285845" y="161770"/>
                      <a:pt x="162176" y="38100"/>
                      <a:pt x="9620" y="38100"/>
                    </a:cubicBezTo>
                    <a:cubicBezTo>
                      <a:pt x="9589" y="38100"/>
                      <a:pt x="9556" y="38100"/>
                      <a:pt x="9525" y="38100"/>
                    </a:cubicBezTo>
                    <a:cubicBezTo>
                      <a:pt x="6286" y="38100"/>
                      <a:pt x="3143" y="38100"/>
                      <a:pt x="0" y="38100"/>
                    </a:cubicBezTo>
                    <a:lnTo>
                      <a:pt x="0" y="0"/>
                    </a:lnTo>
                    <a:lnTo>
                      <a:pt x="9525" y="0"/>
                    </a:lnTo>
                    <a:cubicBezTo>
                      <a:pt x="183122" y="0"/>
                      <a:pt x="323850" y="140728"/>
                      <a:pt x="323850" y="3143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sp>
        <p:nvSpPr>
          <p:cNvPr id="92" name="テキスト ボックス 7">
            <a:extLst>
              <a:ext uri="{FF2B5EF4-FFF2-40B4-BE49-F238E27FC236}">
                <a16:creationId xmlns:a16="http://schemas.microsoft.com/office/drawing/2014/main" id="{0FE2996F-BF34-4582-92C5-C108CEF13DC5}"/>
              </a:ext>
            </a:extLst>
          </p:cNvPr>
          <p:cNvSpPr txBox="1">
            <a:spLocks noChangeArrowheads="1"/>
          </p:cNvSpPr>
          <p:nvPr/>
        </p:nvSpPr>
        <p:spPr bwMode="auto">
          <a:xfrm>
            <a:off x="997971" y="7568328"/>
            <a:ext cx="2224681" cy="47287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rPr>
              <a:t>080-1555-3055</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rPr>
              <a:t> </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4" name="テキスト ボックス 12">
            <a:extLst>
              <a:ext uri="{FF2B5EF4-FFF2-40B4-BE49-F238E27FC236}">
                <a16:creationId xmlns:a16="http://schemas.microsoft.com/office/drawing/2014/main" id="{53BBCEE1-9674-48D4-9E21-AB2134D55A0C}"/>
              </a:ext>
            </a:extLst>
          </p:cNvPr>
          <p:cNvSpPr txBox="1">
            <a:spLocks noChangeArrowheads="1"/>
          </p:cNvSpPr>
          <p:nvPr/>
        </p:nvSpPr>
        <p:spPr bwMode="auto">
          <a:xfrm>
            <a:off x="573274" y="7953810"/>
            <a:ext cx="5910196" cy="5715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400" b="1" dirty="0">
                <a:effectLst/>
                <a:latin typeface="Segoe UI Emoji" panose="020B0502040204020203" pitchFamily="34" charset="0"/>
                <a:ea typeface="Segoe UI Emoji" panose="020B0502040204020203" pitchFamily="34" charset="0"/>
                <a:cs typeface="Times New Roman" panose="02020603050405020304" pitchFamily="18" charset="0"/>
              </a:rPr>
              <a:t>Saturday </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13:00 </a:t>
            </a:r>
            <a:r>
              <a:rPr lang="en-US" altLang="ja-JP" sz="1400" kern="100" dirty="0">
                <a:solidFill>
                  <a:prstClr val="black"/>
                </a:solidFill>
                <a:latin typeface="Segoe UI Emoji" panose="020B0502040204020203" pitchFamily="34" charset="0"/>
                <a:ea typeface="Segoe UI Emoji" panose="020B0502040204020203" pitchFamily="34" charset="0"/>
                <a:cs typeface="Times New Roman" panose="02020603050405020304" pitchFamily="18" charset="0"/>
              </a:rPr>
              <a:t>~</a:t>
            </a: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16:00</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ja-JP" sz="1200" b="1" dirty="0">
                <a:effectLst/>
                <a:latin typeface="Segoe UI Emoji" panose="020B0502040204020203" pitchFamily="34" charset="0"/>
                <a:ea typeface="Segoe UI Emoji" panose="020B0502040204020203" pitchFamily="34" charset="0"/>
                <a:cs typeface="Times New Roman" panose="02020603050405020304" pitchFamily="18" charset="0"/>
              </a:rPr>
              <a:t>(every 5</a:t>
            </a:r>
            <a:r>
              <a:rPr lang="en-US" altLang="ja-JP" sz="1200" b="1" baseline="30000" dirty="0">
                <a:effectLst/>
                <a:latin typeface="Segoe UI Emoji" panose="020B0502040204020203" pitchFamily="34" charset="0"/>
                <a:ea typeface="Segoe UI Emoji" panose="020B0502040204020203" pitchFamily="34" charset="0"/>
                <a:cs typeface="Times New Roman" panose="02020603050405020304" pitchFamily="18" charset="0"/>
              </a:rPr>
              <a:t>th</a:t>
            </a:r>
            <a:r>
              <a:rPr lang="en-US" altLang="ja-JP" sz="1200" b="1" dirty="0">
                <a:effectLst/>
                <a:latin typeface="Segoe UI Emoji" panose="020B0502040204020203" pitchFamily="34" charset="0"/>
                <a:ea typeface="Segoe UI Emoji" panose="020B0502040204020203" pitchFamily="34" charset="0"/>
                <a:cs typeface="Times New Roman" panose="02020603050405020304" pitchFamily="18" charset="0"/>
              </a:rPr>
              <a:t> Saturday and holidays, and </a:t>
            </a:r>
            <a:r>
              <a:rPr lang="cs-CZ" altLang="ja-JP" sz="1200" b="1" dirty="0">
                <a:effectLst/>
                <a:latin typeface="Segoe UI Emoji" panose="020B0502040204020203" pitchFamily="34" charset="0"/>
                <a:ea typeface="Segoe UI Emoji" panose="020B0502040204020203" pitchFamily="34" charset="0"/>
                <a:cs typeface="Times New Roman" panose="02020603050405020304" pitchFamily="18" charset="0"/>
              </a:rPr>
              <a:t>year-end and New Year holidays are closed</a:t>
            </a:r>
            <a:r>
              <a:rPr lang="ja-JP" altLang="ja-JP" sz="1200" b="1" dirty="0">
                <a:effectLst/>
                <a:latin typeface="Segoe UI Emoji" panose="020B0502040204020203" pitchFamily="34" charset="0"/>
                <a:ea typeface="游明朝" panose="02020400000000000000" pitchFamily="18" charset="-128"/>
                <a:cs typeface="Times New Roman" panose="02020603050405020304" pitchFamily="18" charset="0"/>
              </a:rPr>
              <a:t>）</a:t>
            </a:r>
            <a:endParaRPr kumimoji="0" lang="ja-JP" altLang="en-US" sz="12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endParaRPr kumimoji="0" lang="ja-JP" altLang="en-US" sz="1400" b="0"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cxnSp>
        <p:nvCxnSpPr>
          <p:cNvPr id="95" name="直線コネクタ 94">
            <a:extLst>
              <a:ext uri="{FF2B5EF4-FFF2-40B4-BE49-F238E27FC236}">
                <a16:creationId xmlns:a16="http://schemas.microsoft.com/office/drawing/2014/main" id="{F0520975-B9B3-48B6-B767-782433E59875}"/>
              </a:ext>
            </a:extLst>
          </p:cNvPr>
          <p:cNvCxnSpPr/>
          <p:nvPr/>
        </p:nvCxnSpPr>
        <p:spPr>
          <a:xfrm>
            <a:off x="403460" y="8517041"/>
            <a:ext cx="5984799" cy="0"/>
          </a:xfrm>
          <a:prstGeom prst="line">
            <a:avLst/>
          </a:prstGeom>
          <a:ln w="508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96" name="テキスト ボックス 6">
            <a:extLst>
              <a:ext uri="{FF2B5EF4-FFF2-40B4-BE49-F238E27FC236}">
                <a16:creationId xmlns:a16="http://schemas.microsoft.com/office/drawing/2014/main" id="{A56319CC-47DD-43C0-8BCC-590670785F6D}"/>
              </a:ext>
            </a:extLst>
          </p:cNvPr>
          <p:cNvSpPr txBox="1">
            <a:spLocks noChangeArrowheads="1"/>
          </p:cNvSpPr>
          <p:nvPr/>
        </p:nvSpPr>
        <p:spPr bwMode="auto">
          <a:xfrm>
            <a:off x="573274" y="8532617"/>
            <a:ext cx="5790016" cy="342900"/>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rPr>
              <a:t>DV SODAN NAVI </a:t>
            </a:r>
            <a:endParaRPr kumimoji="0" lang="ja-JP" altLang="en-US" sz="1800" b="0" i="0" u="none" strike="noStrike" kern="100" cap="none" spc="0" normalizeH="0" baseline="0" noProof="0" dirty="0">
              <a:ln>
                <a:noFill/>
              </a:ln>
              <a:solidFill>
                <a:srgbClr val="70AD47">
                  <a:lumMod val="75000"/>
                </a:srgbClr>
              </a:solidFill>
              <a:effectLst/>
              <a:uLnTx/>
              <a:uFillTx/>
              <a:latin typeface="Arial Black" panose="020B0A04020102020204" pitchFamily="34" charset="0"/>
              <a:ea typeface="游明朝" panose="02020400000000000000" pitchFamily="18" charset="-128"/>
              <a:cs typeface="Times New Roman" panose="02020603050405020304" pitchFamily="18" charset="0"/>
            </a:endParaRPr>
          </a:p>
        </p:txBody>
      </p:sp>
      <p:grpSp>
        <p:nvGrpSpPr>
          <p:cNvPr id="97" name="グループ化 96">
            <a:extLst>
              <a:ext uri="{FF2B5EF4-FFF2-40B4-BE49-F238E27FC236}">
                <a16:creationId xmlns:a16="http://schemas.microsoft.com/office/drawing/2014/main" id="{9851AC86-B69F-4FF8-8BE1-4493485904F9}"/>
              </a:ext>
            </a:extLst>
          </p:cNvPr>
          <p:cNvGrpSpPr/>
          <p:nvPr/>
        </p:nvGrpSpPr>
        <p:grpSpPr>
          <a:xfrm>
            <a:off x="622243" y="8905461"/>
            <a:ext cx="426533" cy="421910"/>
            <a:chOff x="503318" y="3231514"/>
            <a:chExt cx="330859" cy="357648"/>
          </a:xfrm>
        </p:grpSpPr>
        <p:sp>
          <p:nvSpPr>
            <p:cNvPr id="98" name="楕円 97">
              <a:extLst>
                <a:ext uri="{FF2B5EF4-FFF2-40B4-BE49-F238E27FC236}">
                  <a16:creationId xmlns:a16="http://schemas.microsoft.com/office/drawing/2014/main" id="{F64DD7FF-1BB0-4CAA-8A5E-A3B19AE5C1EC}"/>
                </a:ext>
              </a:extLst>
            </p:cNvPr>
            <p:cNvSpPr/>
            <p:nvPr/>
          </p:nvSpPr>
          <p:spPr>
            <a:xfrm>
              <a:off x="503318" y="3231514"/>
              <a:ext cx="330859" cy="3576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99" name="グラフィックス 123" descr="スピーカー フォン">
              <a:extLst>
                <a:ext uri="{FF2B5EF4-FFF2-40B4-BE49-F238E27FC236}">
                  <a16:creationId xmlns:a16="http://schemas.microsoft.com/office/drawing/2014/main" id="{B19E1D54-B099-4439-B685-FA703A78C9BD}"/>
                </a:ext>
              </a:extLst>
            </p:cNvPr>
            <p:cNvGrpSpPr/>
            <p:nvPr/>
          </p:nvGrpSpPr>
          <p:grpSpPr>
            <a:xfrm>
              <a:off x="580325" y="3308277"/>
              <a:ext cx="205023" cy="199242"/>
              <a:chOff x="147856" y="142875"/>
              <a:chExt cx="633194" cy="624103"/>
            </a:xfrm>
            <a:solidFill>
              <a:schemeClr val="bg1"/>
            </a:solidFill>
          </p:grpSpPr>
          <p:sp>
            <p:nvSpPr>
              <p:cNvPr id="100" name="フリーフォーム: 図形 99">
                <a:extLst>
                  <a:ext uri="{FF2B5EF4-FFF2-40B4-BE49-F238E27FC236}">
                    <a16:creationId xmlns:a16="http://schemas.microsoft.com/office/drawing/2014/main" id="{7B68B7E7-071A-4CCC-9F0C-58E6B2E11238}"/>
                  </a:ext>
                </a:extLst>
              </p:cNvPr>
              <p:cNvSpPr/>
              <p:nvPr/>
            </p:nvSpPr>
            <p:spPr>
              <a:xfrm>
                <a:off x="211741" y="243173"/>
                <a:ext cx="148685" cy="148494"/>
              </a:xfrm>
              <a:custGeom>
                <a:avLst/>
                <a:gdLst>
                  <a:gd name="connsiteX0" fmla="*/ 140684 w 148685"/>
                  <a:gd name="connsiteY0" fmla="*/ 138589 h 148494"/>
                  <a:gd name="connsiteX1" fmla="*/ 148685 w 148685"/>
                  <a:gd name="connsiteY1" fmla="*/ 118777 h 148494"/>
                  <a:gd name="connsiteX2" fmla="*/ 140399 w 148685"/>
                  <a:gd name="connsiteY2" fmla="*/ 98774 h 148494"/>
                  <a:gd name="connsiteX3" fmla="*/ 50102 w 148685"/>
                  <a:gd name="connsiteY3" fmla="*/ 8382 h 148494"/>
                  <a:gd name="connsiteX4" fmla="*/ 30004 w 148685"/>
                  <a:gd name="connsiteY4" fmla="*/ 0 h 148494"/>
                  <a:gd name="connsiteX5" fmla="*/ 10001 w 148685"/>
                  <a:gd name="connsiteY5" fmla="*/ 8382 h 148494"/>
                  <a:gd name="connsiteX6" fmla="*/ 0 w 148685"/>
                  <a:gd name="connsiteY6" fmla="*/ 18478 h 148494"/>
                  <a:gd name="connsiteX7" fmla="*/ 130302 w 148685"/>
                  <a:gd name="connsiteY7"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85" h="148494">
                    <a:moveTo>
                      <a:pt x="140684" y="138589"/>
                    </a:moveTo>
                    <a:cubicBezTo>
                      <a:pt x="145813" y="133268"/>
                      <a:pt x="148681" y="126167"/>
                      <a:pt x="148685" y="118777"/>
                    </a:cubicBezTo>
                    <a:cubicBezTo>
                      <a:pt x="148717" y="111268"/>
                      <a:pt x="145731" y="104061"/>
                      <a:pt x="140399" y="98774"/>
                    </a:cubicBezTo>
                    <a:lnTo>
                      <a:pt x="50102" y="8382"/>
                    </a:lnTo>
                    <a:cubicBezTo>
                      <a:pt x="44771" y="3045"/>
                      <a:pt x="37547" y="31"/>
                      <a:pt x="30004" y="0"/>
                    </a:cubicBezTo>
                    <a:cubicBezTo>
                      <a:pt x="22494" y="57"/>
                      <a:pt x="15309" y="3068"/>
                      <a:pt x="10001" y="8382"/>
                    </a:cubicBezTo>
                    <a:lnTo>
                      <a:pt x="0" y="18478"/>
                    </a:lnTo>
                    <a:lnTo>
                      <a:pt x="130302" y="14849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1" name="フリーフォーム: 図形 100">
                <a:extLst>
                  <a:ext uri="{FF2B5EF4-FFF2-40B4-BE49-F238E27FC236}">
                    <a16:creationId xmlns:a16="http://schemas.microsoft.com/office/drawing/2014/main" id="{9B7191CF-F676-4B43-9B9D-71CBD3B690DA}"/>
                  </a:ext>
                </a:extLst>
              </p:cNvPr>
              <p:cNvSpPr/>
              <p:nvPr/>
            </p:nvSpPr>
            <p:spPr>
              <a:xfrm>
                <a:off x="147856" y="281558"/>
                <a:ext cx="485460" cy="485420"/>
              </a:xfrm>
              <a:custGeom>
                <a:avLst/>
                <a:gdLst>
                  <a:gd name="connsiteX0" fmla="*/ 335539 w 485462"/>
                  <a:gd name="connsiteY0" fmla="*/ 331470 h 485422"/>
                  <a:gd name="connsiteX1" fmla="*/ 315603 w 485462"/>
                  <a:gd name="connsiteY1" fmla="*/ 331632 h 485422"/>
                  <a:gd name="connsiteX2" fmla="*/ 315441 w 485462"/>
                  <a:gd name="connsiteY2" fmla="*/ 331470 h 485422"/>
                  <a:gd name="connsiteX3" fmla="*/ 153516 w 485462"/>
                  <a:gd name="connsiteY3" fmla="*/ 169545 h 485422"/>
                  <a:gd name="connsiteX4" fmla="*/ 153516 w 485462"/>
                  <a:gd name="connsiteY4" fmla="*/ 149352 h 485422"/>
                  <a:gd name="connsiteX5" fmla="*/ 173709 w 485462"/>
                  <a:gd name="connsiteY5" fmla="*/ 129731 h 485422"/>
                  <a:gd name="connsiteX6" fmla="*/ 43883 w 485462"/>
                  <a:gd name="connsiteY6" fmla="*/ 0 h 485422"/>
                  <a:gd name="connsiteX7" fmla="*/ 21976 w 485462"/>
                  <a:gd name="connsiteY7" fmla="*/ 21622 h 485422"/>
                  <a:gd name="connsiteX8" fmla="*/ 163 w 485462"/>
                  <a:gd name="connsiteY8" fmla="*/ 68485 h 485422"/>
                  <a:gd name="connsiteX9" fmla="*/ 15403 w 485462"/>
                  <a:gd name="connsiteY9" fmla="*/ 153543 h 485422"/>
                  <a:gd name="connsiteX10" fmla="*/ 54742 w 485462"/>
                  <a:gd name="connsiteY10" fmla="*/ 222028 h 485422"/>
                  <a:gd name="connsiteX11" fmla="*/ 254767 w 485462"/>
                  <a:gd name="connsiteY11" fmla="*/ 428530 h 485422"/>
                  <a:gd name="connsiteX12" fmla="*/ 296105 w 485462"/>
                  <a:gd name="connsiteY12" fmla="*/ 454724 h 485422"/>
                  <a:gd name="connsiteX13" fmla="*/ 400880 w 485462"/>
                  <a:gd name="connsiteY13" fmla="*/ 485204 h 485422"/>
                  <a:gd name="connsiteX14" fmla="*/ 467555 w 485462"/>
                  <a:gd name="connsiteY14" fmla="*/ 459010 h 485422"/>
                  <a:gd name="connsiteX15" fmla="*/ 485462 w 485462"/>
                  <a:gd name="connsiteY15" fmla="*/ 441103 h 485422"/>
                  <a:gd name="connsiteX16" fmla="*/ 355160 w 485462"/>
                  <a:gd name="connsiteY16" fmla="*/ 311277 h 4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462" h="485422">
                    <a:moveTo>
                      <a:pt x="335539" y="331470"/>
                    </a:moveTo>
                    <a:cubicBezTo>
                      <a:pt x="330078" y="337020"/>
                      <a:pt x="321153" y="337093"/>
                      <a:pt x="315603" y="331632"/>
                    </a:cubicBezTo>
                    <a:cubicBezTo>
                      <a:pt x="315549" y="331579"/>
                      <a:pt x="315494" y="331524"/>
                      <a:pt x="315441" y="331470"/>
                    </a:cubicBezTo>
                    <a:lnTo>
                      <a:pt x="153516" y="169545"/>
                    </a:lnTo>
                    <a:cubicBezTo>
                      <a:pt x="147945" y="163967"/>
                      <a:pt x="147945" y="154930"/>
                      <a:pt x="153516" y="149352"/>
                    </a:cubicBezTo>
                    <a:lnTo>
                      <a:pt x="173709" y="129731"/>
                    </a:lnTo>
                    <a:lnTo>
                      <a:pt x="43883" y="0"/>
                    </a:lnTo>
                    <a:cubicBezTo>
                      <a:pt x="35501" y="8382"/>
                      <a:pt x="27310" y="16573"/>
                      <a:pt x="21976" y="21622"/>
                    </a:cubicBezTo>
                    <a:cubicBezTo>
                      <a:pt x="8912" y="33830"/>
                      <a:pt x="1093" y="50629"/>
                      <a:pt x="163" y="68485"/>
                    </a:cubicBezTo>
                    <a:cubicBezTo>
                      <a:pt x="-1015" y="97609"/>
                      <a:pt x="4187" y="126640"/>
                      <a:pt x="15403" y="153543"/>
                    </a:cubicBezTo>
                    <a:cubicBezTo>
                      <a:pt x="26152" y="177651"/>
                      <a:pt x="39332" y="200597"/>
                      <a:pt x="54742" y="222028"/>
                    </a:cubicBezTo>
                    <a:cubicBezTo>
                      <a:pt x="108332" y="302430"/>
                      <a:pt x="176112" y="372405"/>
                      <a:pt x="254767" y="428530"/>
                    </a:cubicBezTo>
                    <a:cubicBezTo>
                      <a:pt x="267899" y="438243"/>
                      <a:pt x="281714" y="446997"/>
                      <a:pt x="296105" y="454724"/>
                    </a:cubicBezTo>
                    <a:cubicBezTo>
                      <a:pt x="328629" y="471817"/>
                      <a:pt x="364262" y="482183"/>
                      <a:pt x="400880" y="485204"/>
                    </a:cubicBezTo>
                    <a:cubicBezTo>
                      <a:pt x="425926" y="487026"/>
                      <a:pt x="450447" y="477392"/>
                      <a:pt x="467555" y="459010"/>
                    </a:cubicBezTo>
                    <a:lnTo>
                      <a:pt x="485462" y="441103"/>
                    </a:lnTo>
                    <a:lnTo>
                      <a:pt x="355160" y="31127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2" name="フリーフォーム: 図形 101">
                <a:extLst>
                  <a:ext uri="{FF2B5EF4-FFF2-40B4-BE49-F238E27FC236}">
                    <a16:creationId xmlns:a16="http://schemas.microsoft.com/office/drawing/2014/main" id="{032BCEF3-D655-433A-9C73-8A005120BD40}"/>
                  </a:ext>
                </a:extLst>
              </p:cNvPr>
              <p:cNvSpPr/>
              <p:nvPr/>
            </p:nvSpPr>
            <p:spPr>
              <a:xfrm>
                <a:off x="523209" y="553711"/>
                <a:ext cx="148279" cy="149041"/>
              </a:xfrm>
              <a:custGeom>
                <a:avLst/>
                <a:gdLst>
                  <a:gd name="connsiteX0" fmla="*/ 140017 w 148279"/>
                  <a:gd name="connsiteY0" fmla="*/ 98845 h 149041"/>
                  <a:gd name="connsiteX1" fmla="*/ 49721 w 148279"/>
                  <a:gd name="connsiteY1" fmla="*/ 8262 h 149041"/>
                  <a:gd name="connsiteX2" fmla="*/ 9525 w 148279"/>
                  <a:gd name="connsiteY2" fmla="*/ 8262 h 149041"/>
                  <a:gd name="connsiteX3" fmla="*/ 0 w 148279"/>
                  <a:gd name="connsiteY3" fmla="*/ 18549 h 149041"/>
                  <a:gd name="connsiteX4" fmla="*/ 129921 w 148279"/>
                  <a:gd name="connsiteY4" fmla="*/ 149042 h 149041"/>
                  <a:gd name="connsiteX5" fmla="*/ 140017 w 148279"/>
                  <a:gd name="connsiteY5" fmla="*/ 139517 h 149041"/>
                  <a:gd name="connsiteX6" fmla="*/ 140017 w 148279"/>
                  <a:gd name="connsiteY6" fmla="*/ 99321 h 1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79" h="149041">
                    <a:moveTo>
                      <a:pt x="140017" y="98845"/>
                    </a:moveTo>
                    <a:lnTo>
                      <a:pt x="49721" y="8262"/>
                    </a:lnTo>
                    <a:cubicBezTo>
                      <a:pt x="38587" y="-2754"/>
                      <a:pt x="20659" y="-2754"/>
                      <a:pt x="9525" y="8262"/>
                    </a:cubicBezTo>
                    <a:lnTo>
                      <a:pt x="0" y="18549"/>
                    </a:lnTo>
                    <a:lnTo>
                      <a:pt x="129921" y="149042"/>
                    </a:lnTo>
                    <a:lnTo>
                      <a:pt x="140017" y="139517"/>
                    </a:lnTo>
                    <a:cubicBezTo>
                      <a:pt x="151034" y="128383"/>
                      <a:pt x="151034" y="110455"/>
                      <a:pt x="140017" y="99321"/>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3" name="フリーフォーム: 図形 102">
                <a:extLst>
                  <a:ext uri="{FF2B5EF4-FFF2-40B4-BE49-F238E27FC236}">
                    <a16:creationId xmlns:a16="http://schemas.microsoft.com/office/drawing/2014/main" id="{8A73F2C2-BC36-4309-8B8A-E71627454864}"/>
                  </a:ext>
                </a:extLst>
              </p:cNvPr>
              <p:cNvSpPr/>
              <p:nvPr/>
            </p:nvSpPr>
            <p:spPr>
              <a:xfrm>
                <a:off x="457201" y="324611"/>
                <a:ext cx="134682" cy="151637"/>
              </a:xfrm>
              <a:custGeom>
                <a:avLst/>
                <a:gdLst>
                  <a:gd name="connsiteX0" fmla="*/ 134684 w 134683"/>
                  <a:gd name="connsiteY0" fmla="*/ 151638 h 151637"/>
                  <a:gd name="connsiteX1" fmla="*/ 96583 w 134683"/>
                  <a:gd name="connsiteY1" fmla="*/ 151638 h 151637"/>
                  <a:gd name="connsiteX2" fmla="*/ 0 w 134683"/>
                  <a:gd name="connsiteY2" fmla="*/ 38862 h 151637"/>
                  <a:gd name="connsiteX3" fmla="*/ 0 w 134683"/>
                  <a:gd name="connsiteY3" fmla="*/ 0 h 151637"/>
                  <a:gd name="connsiteX4" fmla="*/ 134684 w 134683"/>
                  <a:gd name="connsiteY4" fmla="*/ 151638 h 15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3" h="151637">
                    <a:moveTo>
                      <a:pt x="134684" y="151638"/>
                    </a:moveTo>
                    <a:lnTo>
                      <a:pt x="96583" y="151638"/>
                    </a:lnTo>
                    <a:cubicBezTo>
                      <a:pt x="92453" y="96995"/>
                      <a:pt x="53357" y="51345"/>
                      <a:pt x="0" y="38862"/>
                    </a:cubicBezTo>
                    <a:lnTo>
                      <a:pt x="0" y="0"/>
                    </a:lnTo>
                    <a:cubicBezTo>
                      <a:pt x="74546" y="13342"/>
                      <a:pt x="130232" y="76038"/>
                      <a:pt x="134684" y="15163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4" name="フリーフォーム: 図形 103">
                <a:extLst>
                  <a:ext uri="{FF2B5EF4-FFF2-40B4-BE49-F238E27FC236}">
                    <a16:creationId xmlns:a16="http://schemas.microsoft.com/office/drawing/2014/main" id="{73631391-91A3-46FF-A77F-0B868DA15E61}"/>
                  </a:ext>
                </a:extLst>
              </p:cNvPr>
              <p:cNvSpPr/>
              <p:nvPr/>
            </p:nvSpPr>
            <p:spPr>
              <a:xfrm>
                <a:off x="457201" y="231457"/>
                <a:ext cx="225742" cy="244793"/>
              </a:xfrm>
              <a:custGeom>
                <a:avLst/>
                <a:gdLst>
                  <a:gd name="connsiteX0" fmla="*/ 225742 w 225742"/>
                  <a:gd name="connsiteY0" fmla="*/ 225743 h 244792"/>
                  <a:gd name="connsiteX1" fmla="*/ 224885 w 225742"/>
                  <a:gd name="connsiteY1" fmla="*/ 244793 h 244792"/>
                  <a:gd name="connsiteX2" fmla="*/ 186785 w 225742"/>
                  <a:gd name="connsiteY2" fmla="*/ 244793 h 244792"/>
                  <a:gd name="connsiteX3" fmla="*/ 187738 w 225742"/>
                  <a:gd name="connsiteY3" fmla="*/ 225743 h 244792"/>
                  <a:gd name="connsiteX4" fmla="*/ 0 w 225742"/>
                  <a:gd name="connsiteY4" fmla="*/ 38100 h 244792"/>
                  <a:gd name="connsiteX5" fmla="*/ 0 w 225742"/>
                  <a:gd name="connsiteY5" fmla="*/ 0 h 244792"/>
                  <a:gd name="connsiteX6" fmla="*/ 225742 w 225742"/>
                  <a:gd name="connsiteY6" fmla="*/ 225743 h 24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 h="244792">
                    <a:moveTo>
                      <a:pt x="225742" y="225743"/>
                    </a:moveTo>
                    <a:cubicBezTo>
                      <a:pt x="225742" y="232124"/>
                      <a:pt x="225742" y="238506"/>
                      <a:pt x="224885" y="244793"/>
                    </a:cubicBezTo>
                    <a:lnTo>
                      <a:pt x="186785" y="244793"/>
                    </a:lnTo>
                    <a:cubicBezTo>
                      <a:pt x="187440" y="238464"/>
                      <a:pt x="187758" y="232105"/>
                      <a:pt x="187738" y="225743"/>
                    </a:cubicBezTo>
                    <a:cubicBezTo>
                      <a:pt x="187581" y="122138"/>
                      <a:pt x="103604" y="38205"/>
                      <a:pt x="0" y="38100"/>
                    </a:cubicBezTo>
                    <a:lnTo>
                      <a:pt x="0" y="0"/>
                    </a:lnTo>
                    <a:cubicBezTo>
                      <a:pt x="124631" y="105"/>
                      <a:pt x="225638" y="101112"/>
                      <a:pt x="225742" y="22574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5" name="フリーフォーム: 図形 104">
                <a:extLst>
                  <a:ext uri="{FF2B5EF4-FFF2-40B4-BE49-F238E27FC236}">
                    <a16:creationId xmlns:a16="http://schemas.microsoft.com/office/drawing/2014/main" id="{FC9BDFF9-E820-4EDA-AFE6-5DC6F2A892E5}"/>
                  </a:ext>
                </a:extLst>
              </p:cNvPr>
              <p:cNvSpPr/>
              <p:nvPr/>
            </p:nvSpPr>
            <p:spPr>
              <a:xfrm>
                <a:off x="457201" y="142875"/>
                <a:ext cx="323849" cy="333375"/>
              </a:xfrm>
              <a:custGeom>
                <a:avLst/>
                <a:gdLst>
                  <a:gd name="connsiteX0" fmla="*/ 323850 w 323850"/>
                  <a:gd name="connsiteY0" fmla="*/ 314325 h 333375"/>
                  <a:gd name="connsiteX1" fmla="*/ 323183 w 323850"/>
                  <a:gd name="connsiteY1" fmla="*/ 333375 h 333375"/>
                  <a:gd name="connsiteX2" fmla="*/ 285083 w 323850"/>
                  <a:gd name="connsiteY2" fmla="*/ 333375 h 333375"/>
                  <a:gd name="connsiteX3" fmla="*/ 285845 w 323850"/>
                  <a:gd name="connsiteY3" fmla="*/ 314325 h 333375"/>
                  <a:gd name="connsiteX4" fmla="*/ 9620 w 323850"/>
                  <a:gd name="connsiteY4" fmla="*/ 38100 h 333375"/>
                  <a:gd name="connsiteX5" fmla="*/ 9525 w 323850"/>
                  <a:gd name="connsiteY5" fmla="*/ 38100 h 333375"/>
                  <a:gd name="connsiteX6" fmla="*/ 0 w 323850"/>
                  <a:gd name="connsiteY6" fmla="*/ 38100 h 333375"/>
                  <a:gd name="connsiteX7" fmla="*/ 0 w 323850"/>
                  <a:gd name="connsiteY7" fmla="*/ 0 h 333375"/>
                  <a:gd name="connsiteX8" fmla="*/ 9525 w 323850"/>
                  <a:gd name="connsiteY8" fmla="*/ 0 h 333375"/>
                  <a:gd name="connsiteX9" fmla="*/ 323850 w 323850"/>
                  <a:gd name="connsiteY9" fmla="*/ 31432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33375">
                    <a:moveTo>
                      <a:pt x="323850" y="314325"/>
                    </a:moveTo>
                    <a:cubicBezTo>
                      <a:pt x="323850" y="320707"/>
                      <a:pt x="323850" y="327089"/>
                      <a:pt x="323183" y="333375"/>
                    </a:cubicBezTo>
                    <a:lnTo>
                      <a:pt x="285083" y="333375"/>
                    </a:lnTo>
                    <a:cubicBezTo>
                      <a:pt x="285083" y="327089"/>
                      <a:pt x="285845" y="320707"/>
                      <a:pt x="285845" y="314325"/>
                    </a:cubicBezTo>
                    <a:cubicBezTo>
                      <a:pt x="285845" y="161770"/>
                      <a:pt x="162176" y="38100"/>
                      <a:pt x="9620" y="38100"/>
                    </a:cubicBezTo>
                    <a:cubicBezTo>
                      <a:pt x="9589" y="38100"/>
                      <a:pt x="9556" y="38100"/>
                      <a:pt x="9525" y="38100"/>
                    </a:cubicBezTo>
                    <a:cubicBezTo>
                      <a:pt x="6286" y="38100"/>
                      <a:pt x="3143" y="38100"/>
                      <a:pt x="0" y="38100"/>
                    </a:cubicBezTo>
                    <a:lnTo>
                      <a:pt x="0" y="0"/>
                    </a:lnTo>
                    <a:lnTo>
                      <a:pt x="9525" y="0"/>
                    </a:lnTo>
                    <a:cubicBezTo>
                      <a:pt x="183122" y="0"/>
                      <a:pt x="323850" y="140728"/>
                      <a:pt x="323850" y="3143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grpSp>
      <p:sp>
        <p:nvSpPr>
          <p:cNvPr id="106" name="テキスト ボックス 7">
            <a:extLst>
              <a:ext uri="{FF2B5EF4-FFF2-40B4-BE49-F238E27FC236}">
                <a16:creationId xmlns:a16="http://schemas.microsoft.com/office/drawing/2014/main" id="{EC75C52D-43C4-431F-BA3F-4DD9C8F3C49D}"/>
              </a:ext>
            </a:extLst>
          </p:cNvPr>
          <p:cNvSpPr txBox="1">
            <a:spLocks noChangeArrowheads="1"/>
          </p:cNvSpPr>
          <p:nvPr/>
        </p:nvSpPr>
        <p:spPr bwMode="auto">
          <a:xfrm>
            <a:off x="999143" y="8897994"/>
            <a:ext cx="2224681" cy="47287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rPr>
              <a:t>080-1555-3055</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rPr>
              <a:t> </a:t>
            </a:r>
            <a:endParaRPr kumimoji="0" lang="ja-JP" altLang="en-US" sz="2400" b="1" i="0" u="none" strike="noStrike" kern="100" cap="none" spc="0" normalizeH="0" baseline="0" noProof="0" dirty="0">
              <a:ln>
                <a:noFill/>
              </a:ln>
              <a:solidFill>
                <a:srgbClr val="FB5543"/>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07" name="テキスト ボックス 16">
            <a:extLst>
              <a:ext uri="{FF2B5EF4-FFF2-40B4-BE49-F238E27FC236}">
                <a16:creationId xmlns:a16="http://schemas.microsoft.com/office/drawing/2014/main" id="{4199C6CD-9CFC-429E-BD38-81D03911FA86}"/>
              </a:ext>
            </a:extLst>
          </p:cNvPr>
          <p:cNvSpPr txBox="1">
            <a:spLocks noChangeArrowheads="1"/>
          </p:cNvSpPr>
          <p:nvPr/>
        </p:nvSpPr>
        <p:spPr bwMode="auto">
          <a:xfrm>
            <a:off x="591243" y="9429846"/>
            <a:ext cx="3851269" cy="21659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ja-JP" sz="900" dirty="0">
                <a:solidFill>
                  <a:srgbClr val="000000"/>
                </a:solidFill>
                <a:effectLst/>
                <a:latin typeface="Segoe UI Emoji" panose="020B0502040204020203" pitchFamily="34" charset="0"/>
                <a:ea typeface="游明朝" panose="02020400000000000000" pitchFamily="18" charset="-128"/>
                <a:cs typeface="Times New Roman" panose="02020603050405020304" pitchFamily="18" charset="0"/>
              </a:rPr>
              <a:t>Consultations are limited to the consultation hours of each institution.</a:t>
            </a:r>
            <a:r>
              <a:rPr kumimoji="0" lang="pt-BR" sz="900" b="1" i="0" u="none" strike="noStrike" kern="100" cap="none" spc="0" normalizeH="0" baseline="0" noProof="0" dirty="0">
                <a:ln>
                  <a:noFill/>
                </a:ln>
                <a:solidFill>
                  <a:prstClr val="black"/>
                </a:solidFill>
                <a:effectLst/>
                <a:uLnTx/>
                <a:uFillTx/>
                <a:latin typeface="Segoe UI Emoji" panose="020B0502040204020203" pitchFamily="34" charset="0"/>
                <a:ea typeface="Segoe UI Emoji" panose="020B0502040204020203" pitchFamily="34" charset="0"/>
                <a:cs typeface="Times New Roman" panose="02020603050405020304" pitchFamily="18" charset="0"/>
              </a:rPr>
              <a:t> </a:t>
            </a:r>
            <a:endParaRPr kumimoji="0" lang="ja-JP" altLang="en-US" sz="900" b="1"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sp>
        <p:nvSpPr>
          <p:cNvPr id="109" name="テキスト ボックス 15">
            <a:extLst>
              <a:ext uri="{FF2B5EF4-FFF2-40B4-BE49-F238E27FC236}">
                <a16:creationId xmlns:a16="http://schemas.microsoft.com/office/drawing/2014/main" id="{92D27F01-DAC3-4C8A-B9B8-C8F21AC63873}"/>
              </a:ext>
            </a:extLst>
          </p:cNvPr>
          <p:cNvSpPr txBox="1">
            <a:spLocks noChangeArrowheads="1"/>
          </p:cNvSpPr>
          <p:nvPr/>
        </p:nvSpPr>
        <p:spPr bwMode="auto">
          <a:xfrm>
            <a:off x="3118674" y="8716767"/>
            <a:ext cx="2861013" cy="687461"/>
          </a:xfrm>
          <a:prstGeom prst="rect">
            <a:avLst/>
          </a:prstGeom>
          <a:solidFill>
            <a:srgbClr val="FFFFA7"/>
          </a:solidFill>
          <a:ln w="9525">
            <a:noFill/>
            <a:miter lim="800000"/>
            <a:headEnd/>
            <a:tailEnd/>
          </a:ln>
        </p:spPr>
        <p:txBody>
          <a:bodyPr rot="0" vert="horz" wrap="square" lIns="91440" tIns="45720" rIns="91440" bIns="45720" anchor="t" anchorCtr="0">
            <a:noAutofit/>
          </a:bodyPr>
          <a:lstStyle/>
          <a:p>
            <a:pPr marL="0" marR="0" lvl="0" indent="0" algn="just" defTabSz="457200" rtl="0" eaLnBrk="1" fontAlgn="auto" latinLnBrk="0" hangingPunct="1">
              <a:lnSpc>
                <a:spcPts val="1200"/>
              </a:lnSpc>
              <a:spcBef>
                <a:spcPts val="0"/>
              </a:spcBef>
              <a:spcAft>
                <a:spcPts val="0"/>
              </a:spcAft>
              <a:buClrTx/>
              <a:buSzTx/>
              <a:buFontTx/>
              <a:buNone/>
              <a:tabLst/>
              <a:defRPr/>
            </a:pPr>
            <a:r>
              <a:rPr lang="ja-JP" altLang="ja-JP" sz="1000" b="1" dirty="0">
                <a:solidFill>
                  <a:srgbClr val="000000"/>
                </a:solidFill>
                <a:effectLst/>
                <a:latin typeface="Segoe UI Emoji" panose="020B0502040204020203" pitchFamily="34" charset="0"/>
                <a:ea typeface="游明朝" panose="02020400000000000000" pitchFamily="18" charset="-128"/>
                <a:cs typeface="Times New Roman" panose="02020603050405020304" pitchFamily="18" charset="0"/>
              </a:rPr>
              <a:t>Telephone calls are automatically forwarded to the nearest counseling organization from provided details such as the place of origin, etc. You can consult it directly afterwards.</a:t>
            </a:r>
            <a:endParaRPr kumimoji="0" lang="ja-JP" altLang="en-US" sz="1000" b="1" i="0" u="none" strike="noStrike" kern="100" cap="none" spc="0" normalizeH="0" baseline="0" noProof="0" dirty="0">
              <a:ln>
                <a:noFill/>
              </a:ln>
              <a:solidFill>
                <a:prstClr val="black"/>
              </a:solidFill>
              <a:effectLst/>
              <a:uLnTx/>
              <a:uFillTx/>
              <a:latin typeface="Segoe UI Emoji" panose="020B0502040204020203" pitchFamily="34" charset="0"/>
              <a:ea typeface="游明朝" panose="02020400000000000000" pitchFamily="18"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06DBC228-BD62-42BB-9C84-96209AA0E786}"/>
              </a:ext>
            </a:extLst>
          </p:cNvPr>
          <p:cNvSpPr/>
          <p:nvPr/>
        </p:nvSpPr>
        <p:spPr>
          <a:xfrm>
            <a:off x="2080699" y="4201792"/>
            <a:ext cx="872355" cy="261610"/>
          </a:xfrm>
          <a:prstGeom prst="rect">
            <a:avLst/>
          </a:prstGeom>
          <a:noFill/>
        </p:spPr>
        <p:txBody>
          <a:bodyPr wrap="none" lIns="91440" tIns="45720" rIns="91440" bIns="45720">
            <a:spAutoFit/>
          </a:bodyPr>
          <a:lstStyle/>
          <a:p>
            <a:pPr algn="ctr"/>
            <a:r>
              <a:rPr lang="en-US" altLang="ja-JP" sz="1100" dirty="0">
                <a:ln w="0"/>
                <a:effectLst>
                  <a:outerShdw blurRad="38100" dist="19050" dir="2700000" algn="tl" rotWithShape="0">
                    <a:schemeClr val="dk1">
                      <a:alpha val="40000"/>
                    </a:schemeClr>
                  </a:outerShdw>
                </a:effectLst>
                <a:latin typeface="+mn-ea"/>
              </a:rPr>
              <a:t>f</a:t>
            </a:r>
            <a:r>
              <a:rPr lang="en-US" altLang="ja-JP" sz="1100" b="0" cap="none" spc="0" dirty="0">
                <a:ln w="0"/>
                <a:solidFill>
                  <a:schemeClr val="tx1"/>
                </a:solidFill>
                <a:effectLst>
                  <a:outerShdw blurRad="38100" dist="19050" dir="2700000" algn="tl" rotWithShape="0">
                    <a:schemeClr val="dk1">
                      <a:alpha val="40000"/>
                    </a:schemeClr>
                  </a:outerShdw>
                </a:effectLst>
                <a:latin typeface="+mn-ea"/>
              </a:rPr>
              <a:t>or woman</a:t>
            </a:r>
            <a:endParaRPr lang="ja-JP" altLang="en-US" sz="1100" b="0" cap="none" spc="0" dirty="0">
              <a:ln w="0"/>
              <a:solidFill>
                <a:schemeClr val="tx1"/>
              </a:solidFill>
              <a:effectLst>
                <a:outerShdw blurRad="38100" dist="19050" dir="2700000" algn="tl" rotWithShape="0">
                  <a:schemeClr val="dk1">
                    <a:alpha val="40000"/>
                  </a:schemeClr>
                </a:outerShdw>
              </a:effectLst>
              <a:latin typeface="+mn-ea"/>
            </a:endParaRPr>
          </a:p>
        </p:txBody>
      </p:sp>
      <p:sp>
        <p:nvSpPr>
          <p:cNvPr id="89" name="正方形/長方形 88">
            <a:extLst>
              <a:ext uri="{FF2B5EF4-FFF2-40B4-BE49-F238E27FC236}">
                <a16:creationId xmlns:a16="http://schemas.microsoft.com/office/drawing/2014/main" id="{0DA4D0CB-B5B7-4764-8A24-7E0D75D3EB23}"/>
              </a:ext>
            </a:extLst>
          </p:cNvPr>
          <p:cNvSpPr/>
          <p:nvPr/>
        </p:nvSpPr>
        <p:spPr>
          <a:xfrm>
            <a:off x="759470" y="7321661"/>
            <a:ext cx="684803" cy="261610"/>
          </a:xfrm>
          <a:prstGeom prst="rect">
            <a:avLst/>
          </a:prstGeom>
          <a:noFill/>
        </p:spPr>
        <p:txBody>
          <a:bodyPr wrap="none" lIns="91440" tIns="45720" rIns="91440" bIns="45720">
            <a:spAutoFit/>
          </a:bodyPr>
          <a:lstStyle/>
          <a:p>
            <a:pPr algn="ctr"/>
            <a:r>
              <a:rPr lang="en-US" altLang="ja-JP" sz="1100" dirty="0">
                <a:ln w="0"/>
                <a:effectLst>
                  <a:outerShdw blurRad="38100" dist="19050" dir="2700000" algn="tl" rotWithShape="0">
                    <a:schemeClr val="dk1">
                      <a:alpha val="40000"/>
                    </a:schemeClr>
                  </a:outerShdw>
                </a:effectLst>
                <a:latin typeface="+mn-ea"/>
              </a:rPr>
              <a:t>f</a:t>
            </a:r>
            <a:r>
              <a:rPr lang="en-US" altLang="ja-JP" sz="1100" b="0" cap="none" spc="0" dirty="0">
                <a:ln w="0"/>
                <a:solidFill>
                  <a:schemeClr val="tx1"/>
                </a:solidFill>
                <a:effectLst>
                  <a:outerShdw blurRad="38100" dist="19050" dir="2700000" algn="tl" rotWithShape="0">
                    <a:schemeClr val="dk1">
                      <a:alpha val="40000"/>
                    </a:schemeClr>
                  </a:outerShdw>
                </a:effectLst>
                <a:latin typeface="+mn-ea"/>
              </a:rPr>
              <a:t>or man</a:t>
            </a:r>
            <a:endParaRPr lang="ja-JP" altLang="en-US" sz="1100" b="0" cap="none" spc="0" dirty="0">
              <a:ln w="0"/>
              <a:solidFill>
                <a:schemeClr val="tx1"/>
              </a:solidFill>
              <a:effectLst>
                <a:outerShdw blurRad="38100" dist="19050" dir="2700000" algn="tl" rotWithShape="0">
                  <a:schemeClr val="dk1">
                    <a:alpha val="40000"/>
                  </a:schemeClr>
                </a:outerShdw>
              </a:effectLst>
              <a:latin typeface="+mn-ea"/>
            </a:endParaRPr>
          </a:p>
        </p:txBody>
      </p:sp>
    </p:spTree>
    <p:extLst>
      <p:ext uri="{BB962C8B-B14F-4D97-AF65-F5344CB8AC3E}">
        <p14:creationId xmlns:p14="http://schemas.microsoft.com/office/powerpoint/2010/main" val="3107185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9000" r="-39000"/>
          </a:stretch>
        </a:blip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DAB6D6E-E406-48FB-B871-881DD38D48CF}"/>
              </a:ext>
            </a:extLst>
          </p:cNvPr>
          <p:cNvPicPr/>
          <p:nvPr/>
        </p:nvPicPr>
        <p:blipFill>
          <a:blip r:embed="rId4">
            <a:extLst>
              <a:ext uri="{BEBA8EAE-BF5A-486C-A8C5-ECC9F3942E4B}">
                <a14:imgProps xmlns:a14="http://schemas.microsoft.com/office/drawing/2010/main">
                  <a14:imgLayer r:embed="rId5">
                    <a14:imgEffect>
                      <a14:backgroundRemoval t="9709" b="92233" l="4832" r="94958">
                        <a14:foregroundMark x1="25000" y1="43204" x2="37185" y2="27184"/>
                        <a14:foregroundMark x1="37185" y1="27184" x2="57563" y2="32524"/>
                        <a14:foregroundMark x1="95378" y1="39806" x2="95378" y2="39806"/>
                        <a14:foregroundMark x1="4832" y1="39806" x2="4832" y2="39806"/>
                        <a14:foregroundMark x1="18067" y1="43204" x2="23950" y2="31553"/>
                        <a14:foregroundMark x1="14496" y1="39806" x2="23319" y2="25243"/>
                        <a14:foregroundMark x1="23319" y1="25243" x2="31933" y2="30097"/>
                        <a14:foregroundMark x1="10504" y1="33495" x2="35084" y2="19417"/>
                        <a14:foregroundMark x1="35084" y1="19417" x2="61765" y2="16505"/>
                        <a14:foregroundMark x1="61765" y1="16505" x2="77101" y2="19417"/>
                        <a14:foregroundMark x1="77101" y1="19417" x2="85294" y2="37864"/>
                        <a14:foregroundMark x1="88655" y1="35922" x2="77731" y2="49029"/>
                        <a14:foregroundMark x1="77731" y1="49029" x2="33403" y2="62136"/>
                        <a14:foregroundMark x1="33403" y1="62136" x2="22059" y2="53883"/>
                        <a14:foregroundMark x1="22059" y1="53883" x2="24160" y2="44175"/>
                        <a14:foregroundMark x1="78151" y1="78155" x2="78151" y2="78155"/>
                        <a14:foregroundMark x1="72269" y1="92233" x2="72269" y2="92233"/>
                        <a14:backgroundMark x1="15336" y1="7282" x2="15336" y2="7282"/>
                        <a14:backgroundMark x1="25630" y1="74272" x2="25630" y2="74272"/>
                        <a14:backgroundMark x1="97269" y1="35922" x2="97269" y2="35922"/>
                      </a14:backgroundRemoval>
                    </a14:imgEffect>
                    <a14:imgEffect>
                      <a14:colorTemperature colorTemp="5900"/>
                    </a14:imgEffect>
                  </a14:imgLayer>
                </a14:imgProps>
              </a:ext>
            </a:extLst>
          </a:blip>
          <a:stretch>
            <a:fillRect/>
          </a:stretch>
        </p:blipFill>
        <p:spPr>
          <a:xfrm flipH="1">
            <a:off x="-1" y="-21080"/>
            <a:ext cx="6957391" cy="1661142"/>
          </a:xfrm>
          <a:prstGeom prst="rect">
            <a:avLst/>
          </a:prstGeom>
        </p:spPr>
      </p:pic>
      <p:sp>
        <p:nvSpPr>
          <p:cNvPr id="15" name="正方形/長方形 14">
            <a:extLst>
              <a:ext uri="{FF2B5EF4-FFF2-40B4-BE49-F238E27FC236}">
                <a16:creationId xmlns:a16="http://schemas.microsoft.com/office/drawing/2014/main" id="{44052494-F566-41B6-A055-643E91FE24B5}"/>
              </a:ext>
            </a:extLst>
          </p:cNvPr>
          <p:cNvSpPr/>
          <p:nvPr/>
        </p:nvSpPr>
        <p:spPr>
          <a:xfrm>
            <a:off x="880808" y="1067128"/>
            <a:ext cx="5284568" cy="936796"/>
          </a:xfrm>
          <a:prstGeom prst="rect">
            <a:avLst/>
          </a:prstGeom>
          <a:noFill/>
          <a:effectLst>
            <a:glow rad="254000">
              <a:schemeClr val="bg1"/>
            </a:glow>
          </a:effectLst>
        </p:spPr>
        <p:txBody>
          <a:bodyPr wrap="square" lIns="74295" tIns="37148" rIns="74295" bIns="3714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800" b="1" dirty="0">
                <a:solidFill>
                  <a:srgbClr val="FF0000"/>
                </a:solidFill>
                <a:effectLst>
                  <a:glow rad="127000">
                    <a:schemeClr val="bg1"/>
                  </a:glow>
                </a:effectLst>
                <a:latin typeface="Ink Free" panose="03080402000500000000" pitchFamily="66" charset="0"/>
                <a:cs typeface="Times New Roman" panose="02020603050405020304" pitchFamily="18" charset="0"/>
              </a:rPr>
              <a:t>please advise him/her to consult it with counseling organization.</a:t>
            </a:r>
            <a:endParaRPr kumimoji="0" lang="ja-JP" altLang="en-US" sz="2800" b="1" i="0" u="none" strike="noStrike" kern="1200" cap="none" spc="0" normalizeH="0" baseline="0" noProof="0" dirty="0">
              <a:ln w="0">
                <a:noFill/>
              </a:ln>
              <a:solidFill>
                <a:srgbClr val="FF0000"/>
              </a:solidFill>
              <a:effectLst>
                <a:glow rad="127000">
                  <a:schemeClr val="bg1"/>
                </a:glow>
              </a:effectLst>
              <a:uLnTx/>
              <a:uFillTx/>
              <a:latin typeface="Ink Free" panose="03080402000500000000" pitchFamily="66" charset="0"/>
              <a:ea typeface="游ゴシック" panose="020B0400000000000000" pitchFamily="50" charset="-128"/>
            </a:endParaRPr>
          </a:p>
        </p:txBody>
      </p:sp>
      <p:sp>
        <p:nvSpPr>
          <p:cNvPr id="16" name="正方形/長方形 15">
            <a:extLst>
              <a:ext uri="{FF2B5EF4-FFF2-40B4-BE49-F238E27FC236}">
                <a16:creationId xmlns:a16="http://schemas.microsoft.com/office/drawing/2014/main" id="{A8D7AC9B-7DB0-4B02-B07F-8A4D732412E0}"/>
              </a:ext>
            </a:extLst>
          </p:cNvPr>
          <p:cNvSpPr/>
          <p:nvPr/>
        </p:nvSpPr>
        <p:spPr>
          <a:xfrm>
            <a:off x="292830" y="8788006"/>
            <a:ext cx="6224210" cy="1013740"/>
          </a:xfrm>
          <a:prstGeom prst="rect">
            <a:avLst/>
          </a:prstGeom>
          <a:noFill/>
        </p:spPr>
        <p:txBody>
          <a:bodyPr wrap="square" lIns="74295" tIns="37148" rIns="74295" bIns="37148">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pt-BR" altLang="ja-JP" sz="1400" b="1" i="0" u="none" strike="noStrike" kern="1200" cap="none" spc="0" normalizeH="0" baseline="0" noProof="0" dirty="0">
                <a:ln w="0"/>
                <a:solidFill>
                  <a:srgbClr val="7D6547"/>
                </a:solidFill>
                <a:effectLst/>
                <a:uLnTx/>
                <a:uFillTx/>
                <a:latin typeface="AR P丸ゴシック体E" panose="020F0900000000000000" pitchFamily="50" charset="-128"/>
                <a:ea typeface="AR P丸ゴシック体E" panose="020F0900000000000000" pitchFamily="50" charset="-128"/>
                <a:cs typeface="+mn-cs"/>
              </a:rPr>
              <a:t>---------------------------------Issued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t-BR" altLang="ja-JP" sz="1400" b="1" i="0" u="none" strike="noStrike" kern="1200" cap="none" spc="0" normalizeH="0" baseline="0" noProof="0" dirty="0">
                <a:ln w="0"/>
                <a:solidFill>
                  <a:srgbClr val="7D6547"/>
                </a:solidFill>
                <a:effectLst/>
                <a:uLnTx/>
                <a:uFillTx/>
                <a:latin typeface="AR P丸ゴシック体E" panose="020F0900000000000000" pitchFamily="50" charset="-128"/>
                <a:ea typeface="AR P丸ゴシック体E" panose="020F0900000000000000" pitchFamily="50" charset="-128"/>
                <a:cs typeface="+mn-cs"/>
              </a:rPr>
              <a:t>NISHIO-SHI TIIKI TSUNAGARI KA / KATEIJIDO SHIENKA /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t-BR" altLang="ja-JP" sz="1400" b="1" i="0" u="none" strike="noStrike" kern="1200" cap="none" spc="0" normalizeH="0" baseline="0" noProof="0" dirty="0">
                <a:ln w="0"/>
                <a:solidFill>
                  <a:srgbClr val="7D6547"/>
                </a:solidFill>
                <a:effectLst/>
                <a:uLnTx/>
                <a:uFillTx/>
                <a:latin typeface="AR P丸ゴシック体E" panose="020F0900000000000000" pitchFamily="50" charset="-128"/>
                <a:ea typeface="AR P丸ゴシック体E" panose="020F0900000000000000" pitchFamily="50" charset="-128"/>
                <a:cs typeface="+mn-cs"/>
              </a:rPr>
              <a:t>SHIMIN KATSUDO GROUP BARA NET</a:t>
            </a:r>
            <a:endParaRPr kumimoji="0" lang="ja-JP" altLang="en-US" sz="1400" b="1" i="0" u="none" strike="noStrike" kern="1200" cap="none" spc="0" normalizeH="0" baseline="0" noProof="0" dirty="0">
              <a:ln w="0"/>
              <a:solidFill>
                <a:srgbClr val="7D6547"/>
              </a:solidFill>
              <a:effectLst/>
              <a:uLnTx/>
              <a:uFillTx/>
              <a:latin typeface="AR P丸ゴシック体E" panose="020F0900000000000000" pitchFamily="50" charset="-128"/>
              <a:ea typeface="AR P丸ゴシック体E" panose="020F0900000000000000" pitchFamily="50" charset="-128"/>
              <a:cs typeface="+mn-cs"/>
            </a:endParaRPr>
          </a:p>
        </p:txBody>
      </p:sp>
      <p:sp>
        <p:nvSpPr>
          <p:cNvPr id="13" name="正方形/長方形 12">
            <a:extLst>
              <a:ext uri="{FF2B5EF4-FFF2-40B4-BE49-F238E27FC236}">
                <a16:creationId xmlns:a16="http://schemas.microsoft.com/office/drawing/2014/main" id="{BD09EDC5-C141-41E5-9E81-96139A42B72D}"/>
              </a:ext>
            </a:extLst>
          </p:cNvPr>
          <p:cNvSpPr/>
          <p:nvPr/>
        </p:nvSpPr>
        <p:spPr>
          <a:xfrm>
            <a:off x="579390" y="291288"/>
            <a:ext cx="5937650" cy="813685"/>
          </a:xfrm>
          <a:prstGeom prst="rect">
            <a:avLst/>
          </a:prstGeom>
          <a:noFill/>
        </p:spPr>
        <p:txBody>
          <a:bodyPr wrap="square" lIns="74295" tIns="37148" rIns="74295" bIns="3714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b="1" dirty="0">
                <a:solidFill>
                  <a:schemeClr val="accent4">
                    <a:lumMod val="50000"/>
                  </a:schemeClr>
                </a:solidFill>
                <a:effectLst/>
                <a:latin typeface="Ink Free" panose="03080402000500000000" pitchFamily="66" charset="0"/>
                <a:cs typeface="Times New Roman" panose="02020603050405020304" pitchFamily="18" charset="0"/>
              </a:rPr>
              <a:t>If you are consulted about DV by a person from your neighborhood,</a:t>
            </a:r>
            <a:endParaRPr kumimoji="0" lang="ja-JP" altLang="en-US" sz="2400" b="1" i="0" u="none" strike="noStrike" kern="1200" cap="none" spc="0" normalizeH="0" baseline="0" noProof="0" dirty="0">
              <a:ln w="0"/>
              <a:solidFill>
                <a:schemeClr val="accent4">
                  <a:lumMod val="50000"/>
                </a:schemeClr>
              </a:solidFill>
              <a:effectLst/>
              <a:uLnTx/>
              <a:uFillTx/>
              <a:latin typeface="Ink Free" panose="03080402000500000000" pitchFamily="66" charset="0"/>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220F6181-6B6D-4F2B-A107-07E46ECE1D77}"/>
              </a:ext>
            </a:extLst>
          </p:cNvPr>
          <p:cNvSpPr/>
          <p:nvPr/>
        </p:nvSpPr>
        <p:spPr>
          <a:xfrm>
            <a:off x="310764" y="1993587"/>
            <a:ext cx="6248400" cy="425117"/>
          </a:xfrm>
          <a:prstGeom prst="roundRect">
            <a:avLst>
              <a:gd name="adj" fmla="val 50000"/>
            </a:avLst>
          </a:prstGeom>
          <a:solidFill>
            <a:srgbClr val="FB5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74001E50-5589-4250-85B0-AB319C941DCF}"/>
              </a:ext>
            </a:extLst>
          </p:cNvPr>
          <p:cNvSpPr/>
          <p:nvPr/>
        </p:nvSpPr>
        <p:spPr>
          <a:xfrm>
            <a:off x="482754" y="1992265"/>
            <a:ext cx="6220829" cy="40011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 P丸ゴシック体E" panose="020F0900000000000000" pitchFamily="50" charset="-128"/>
                <a:ea typeface="AR P丸ゴシック体E" panose="020F0900000000000000" pitchFamily="50" charset="-128"/>
                <a:cs typeface="+mn-cs"/>
              </a:rPr>
              <a:t>※</a:t>
            </a:r>
            <a:r>
              <a:rPr lang="en-US" altLang="ja-JP" sz="2000" dirty="0">
                <a:solidFill>
                  <a:srgbClr val="FFFFFF"/>
                </a:solidFill>
                <a:effectLst/>
                <a:cs typeface="Times New Roman" panose="02020603050405020304" pitchFamily="18" charset="0"/>
              </a:rPr>
              <a:t>In case of emergency, please call the police (       110)</a:t>
            </a:r>
            <a:endParaRPr kumimoji="0" lang="ja-JP" altLang="en-US" sz="2000" b="0" i="0" u="none" strike="noStrike" kern="1200" cap="none" spc="0" normalizeH="0" baseline="0" noProof="0" dirty="0">
              <a:ln w="0"/>
              <a:solidFill>
                <a:srgbClr val="FFFFFF"/>
              </a:solidFill>
              <a:effectLst>
                <a:outerShdw blurRad="38100" dist="19050" dir="2700000" algn="tl" rotWithShape="0">
                  <a:prstClr val="black">
                    <a:alpha val="40000"/>
                  </a:prstClr>
                </a:outerShdw>
              </a:effectLst>
              <a:uLnTx/>
              <a:uFillTx/>
              <a:ea typeface="游ゴシック" panose="020B0400000000000000" pitchFamily="50" charset="-128"/>
              <a:cs typeface="+mn-cs"/>
            </a:endParaRPr>
          </a:p>
        </p:txBody>
      </p:sp>
      <p:grpSp>
        <p:nvGrpSpPr>
          <p:cNvPr id="18" name="グラフィックス 123" descr="スピーカー フォン">
            <a:extLst>
              <a:ext uri="{FF2B5EF4-FFF2-40B4-BE49-F238E27FC236}">
                <a16:creationId xmlns:a16="http://schemas.microsoft.com/office/drawing/2014/main" id="{2BCB9573-8FF4-438E-BDC1-644C96D49102}"/>
              </a:ext>
            </a:extLst>
          </p:cNvPr>
          <p:cNvGrpSpPr/>
          <p:nvPr/>
        </p:nvGrpSpPr>
        <p:grpSpPr>
          <a:xfrm>
            <a:off x="5514888" y="2064107"/>
            <a:ext cx="250934" cy="236509"/>
            <a:chOff x="147856" y="142875"/>
            <a:chExt cx="633194" cy="624103"/>
          </a:xfrm>
          <a:solidFill>
            <a:schemeClr val="bg1"/>
          </a:solidFill>
        </p:grpSpPr>
        <p:sp>
          <p:nvSpPr>
            <p:cNvPr id="19" name="フリーフォーム: 図形 18">
              <a:extLst>
                <a:ext uri="{FF2B5EF4-FFF2-40B4-BE49-F238E27FC236}">
                  <a16:creationId xmlns:a16="http://schemas.microsoft.com/office/drawing/2014/main" id="{184B8F67-5425-430F-9F92-3FC24ACABD6C}"/>
                </a:ext>
              </a:extLst>
            </p:cNvPr>
            <p:cNvSpPr/>
            <p:nvPr/>
          </p:nvSpPr>
          <p:spPr>
            <a:xfrm>
              <a:off x="211741" y="243173"/>
              <a:ext cx="148685" cy="148494"/>
            </a:xfrm>
            <a:custGeom>
              <a:avLst/>
              <a:gdLst>
                <a:gd name="connsiteX0" fmla="*/ 140684 w 148685"/>
                <a:gd name="connsiteY0" fmla="*/ 138589 h 148494"/>
                <a:gd name="connsiteX1" fmla="*/ 148685 w 148685"/>
                <a:gd name="connsiteY1" fmla="*/ 118777 h 148494"/>
                <a:gd name="connsiteX2" fmla="*/ 140399 w 148685"/>
                <a:gd name="connsiteY2" fmla="*/ 98774 h 148494"/>
                <a:gd name="connsiteX3" fmla="*/ 50102 w 148685"/>
                <a:gd name="connsiteY3" fmla="*/ 8382 h 148494"/>
                <a:gd name="connsiteX4" fmla="*/ 30004 w 148685"/>
                <a:gd name="connsiteY4" fmla="*/ 0 h 148494"/>
                <a:gd name="connsiteX5" fmla="*/ 10001 w 148685"/>
                <a:gd name="connsiteY5" fmla="*/ 8382 h 148494"/>
                <a:gd name="connsiteX6" fmla="*/ 0 w 148685"/>
                <a:gd name="connsiteY6" fmla="*/ 18478 h 148494"/>
                <a:gd name="connsiteX7" fmla="*/ 130302 w 148685"/>
                <a:gd name="connsiteY7"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85" h="148494">
                  <a:moveTo>
                    <a:pt x="140684" y="138589"/>
                  </a:moveTo>
                  <a:cubicBezTo>
                    <a:pt x="145813" y="133268"/>
                    <a:pt x="148681" y="126167"/>
                    <a:pt x="148685" y="118777"/>
                  </a:cubicBezTo>
                  <a:cubicBezTo>
                    <a:pt x="148717" y="111268"/>
                    <a:pt x="145731" y="104061"/>
                    <a:pt x="140399" y="98774"/>
                  </a:cubicBezTo>
                  <a:lnTo>
                    <a:pt x="50102" y="8382"/>
                  </a:lnTo>
                  <a:cubicBezTo>
                    <a:pt x="44771" y="3045"/>
                    <a:pt x="37547" y="31"/>
                    <a:pt x="30004" y="0"/>
                  </a:cubicBezTo>
                  <a:cubicBezTo>
                    <a:pt x="22494" y="57"/>
                    <a:pt x="15309" y="3068"/>
                    <a:pt x="10001" y="8382"/>
                  </a:cubicBezTo>
                  <a:lnTo>
                    <a:pt x="0" y="18478"/>
                  </a:lnTo>
                  <a:lnTo>
                    <a:pt x="130302" y="148495"/>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フリーフォーム: 図形 19">
              <a:extLst>
                <a:ext uri="{FF2B5EF4-FFF2-40B4-BE49-F238E27FC236}">
                  <a16:creationId xmlns:a16="http://schemas.microsoft.com/office/drawing/2014/main" id="{5B52F7CE-D80E-43BF-B12F-8E42CF398D5A}"/>
                </a:ext>
              </a:extLst>
            </p:cNvPr>
            <p:cNvSpPr/>
            <p:nvPr/>
          </p:nvSpPr>
          <p:spPr>
            <a:xfrm>
              <a:off x="147856" y="281557"/>
              <a:ext cx="485461" cy="485421"/>
            </a:xfrm>
            <a:custGeom>
              <a:avLst/>
              <a:gdLst>
                <a:gd name="connsiteX0" fmla="*/ 335539 w 485462"/>
                <a:gd name="connsiteY0" fmla="*/ 331470 h 485422"/>
                <a:gd name="connsiteX1" fmla="*/ 315603 w 485462"/>
                <a:gd name="connsiteY1" fmla="*/ 331632 h 485422"/>
                <a:gd name="connsiteX2" fmla="*/ 315441 w 485462"/>
                <a:gd name="connsiteY2" fmla="*/ 331470 h 485422"/>
                <a:gd name="connsiteX3" fmla="*/ 153516 w 485462"/>
                <a:gd name="connsiteY3" fmla="*/ 169545 h 485422"/>
                <a:gd name="connsiteX4" fmla="*/ 153516 w 485462"/>
                <a:gd name="connsiteY4" fmla="*/ 149352 h 485422"/>
                <a:gd name="connsiteX5" fmla="*/ 173709 w 485462"/>
                <a:gd name="connsiteY5" fmla="*/ 129731 h 485422"/>
                <a:gd name="connsiteX6" fmla="*/ 43883 w 485462"/>
                <a:gd name="connsiteY6" fmla="*/ 0 h 485422"/>
                <a:gd name="connsiteX7" fmla="*/ 21976 w 485462"/>
                <a:gd name="connsiteY7" fmla="*/ 21622 h 485422"/>
                <a:gd name="connsiteX8" fmla="*/ 163 w 485462"/>
                <a:gd name="connsiteY8" fmla="*/ 68485 h 485422"/>
                <a:gd name="connsiteX9" fmla="*/ 15403 w 485462"/>
                <a:gd name="connsiteY9" fmla="*/ 153543 h 485422"/>
                <a:gd name="connsiteX10" fmla="*/ 54742 w 485462"/>
                <a:gd name="connsiteY10" fmla="*/ 222028 h 485422"/>
                <a:gd name="connsiteX11" fmla="*/ 254767 w 485462"/>
                <a:gd name="connsiteY11" fmla="*/ 428530 h 485422"/>
                <a:gd name="connsiteX12" fmla="*/ 296105 w 485462"/>
                <a:gd name="connsiteY12" fmla="*/ 454724 h 485422"/>
                <a:gd name="connsiteX13" fmla="*/ 400880 w 485462"/>
                <a:gd name="connsiteY13" fmla="*/ 485204 h 485422"/>
                <a:gd name="connsiteX14" fmla="*/ 467555 w 485462"/>
                <a:gd name="connsiteY14" fmla="*/ 459010 h 485422"/>
                <a:gd name="connsiteX15" fmla="*/ 485462 w 485462"/>
                <a:gd name="connsiteY15" fmla="*/ 441103 h 485422"/>
                <a:gd name="connsiteX16" fmla="*/ 355160 w 485462"/>
                <a:gd name="connsiteY16" fmla="*/ 311277 h 4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462" h="485422">
                  <a:moveTo>
                    <a:pt x="335539" y="331470"/>
                  </a:moveTo>
                  <a:cubicBezTo>
                    <a:pt x="330078" y="337020"/>
                    <a:pt x="321153" y="337093"/>
                    <a:pt x="315603" y="331632"/>
                  </a:cubicBezTo>
                  <a:cubicBezTo>
                    <a:pt x="315549" y="331579"/>
                    <a:pt x="315494" y="331524"/>
                    <a:pt x="315441" y="331470"/>
                  </a:cubicBezTo>
                  <a:lnTo>
                    <a:pt x="153516" y="169545"/>
                  </a:lnTo>
                  <a:cubicBezTo>
                    <a:pt x="147945" y="163967"/>
                    <a:pt x="147945" y="154930"/>
                    <a:pt x="153516" y="149352"/>
                  </a:cubicBezTo>
                  <a:lnTo>
                    <a:pt x="173709" y="129731"/>
                  </a:lnTo>
                  <a:lnTo>
                    <a:pt x="43883" y="0"/>
                  </a:lnTo>
                  <a:cubicBezTo>
                    <a:pt x="35501" y="8382"/>
                    <a:pt x="27310" y="16573"/>
                    <a:pt x="21976" y="21622"/>
                  </a:cubicBezTo>
                  <a:cubicBezTo>
                    <a:pt x="8912" y="33830"/>
                    <a:pt x="1093" y="50629"/>
                    <a:pt x="163" y="68485"/>
                  </a:cubicBezTo>
                  <a:cubicBezTo>
                    <a:pt x="-1015" y="97609"/>
                    <a:pt x="4187" y="126640"/>
                    <a:pt x="15403" y="153543"/>
                  </a:cubicBezTo>
                  <a:cubicBezTo>
                    <a:pt x="26152" y="177651"/>
                    <a:pt x="39332" y="200597"/>
                    <a:pt x="54742" y="222028"/>
                  </a:cubicBezTo>
                  <a:cubicBezTo>
                    <a:pt x="108332" y="302430"/>
                    <a:pt x="176112" y="372405"/>
                    <a:pt x="254767" y="428530"/>
                  </a:cubicBezTo>
                  <a:cubicBezTo>
                    <a:pt x="267899" y="438243"/>
                    <a:pt x="281714" y="446997"/>
                    <a:pt x="296105" y="454724"/>
                  </a:cubicBezTo>
                  <a:cubicBezTo>
                    <a:pt x="328629" y="471817"/>
                    <a:pt x="364262" y="482183"/>
                    <a:pt x="400880" y="485204"/>
                  </a:cubicBezTo>
                  <a:cubicBezTo>
                    <a:pt x="425926" y="487026"/>
                    <a:pt x="450447" y="477392"/>
                    <a:pt x="467555" y="459010"/>
                  </a:cubicBezTo>
                  <a:lnTo>
                    <a:pt x="485462" y="441103"/>
                  </a:lnTo>
                  <a:lnTo>
                    <a:pt x="355160" y="311277"/>
                  </a:ln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1" name="フリーフォーム: 図形 20">
              <a:extLst>
                <a:ext uri="{FF2B5EF4-FFF2-40B4-BE49-F238E27FC236}">
                  <a16:creationId xmlns:a16="http://schemas.microsoft.com/office/drawing/2014/main" id="{B3F2B5C5-57A5-4634-94B8-7A7C74B9B255}"/>
                </a:ext>
              </a:extLst>
            </p:cNvPr>
            <p:cNvSpPr/>
            <p:nvPr/>
          </p:nvSpPr>
          <p:spPr>
            <a:xfrm>
              <a:off x="523209" y="553711"/>
              <a:ext cx="148279" cy="149041"/>
            </a:xfrm>
            <a:custGeom>
              <a:avLst/>
              <a:gdLst>
                <a:gd name="connsiteX0" fmla="*/ 140017 w 148279"/>
                <a:gd name="connsiteY0" fmla="*/ 98845 h 149041"/>
                <a:gd name="connsiteX1" fmla="*/ 49721 w 148279"/>
                <a:gd name="connsiteY1" fmla="*/ 8262 h 149041"/>
                <a:gd name="connsiteX2" fmla="*/ 9525 w 148279"/>
                <a:gd name="connsiteY2" fmla="*/ 8262 h 149041"/>
                <a:gd name="connsiteX3" fmla="*/ 0 w 148279"/>
                <a:gd name="connsiteY3" fmla="*/ 18549 h 149041"/>
                <a:gd name="connsiteX4" fmla="*/ 129921 w 148279"/>
                <a:gd name="connsiteY4" fmla="*/ 149042 h 149041"/>
                <a:gd name="connsiteX5" fmla="*/ 140017 w 148279"/>
                <a:gd name="connsiteY5" fmla="*/ 139517 h 149041"/>
                <a:gd name="connsiteX6" fmla="*/ 140017 w 148279"/>
                <a:gd name="connsiteY6" fmla="*/ 99321 h 14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279" h="149041">
                  <a:moveTo>
                    <a:pt x="140017" y="98845"/>
                  </a:moveTo>
                  <a:lnTo>
                    <a:pt x="49721" y="8262"/>
                  </a:lnTo>
                  <a:cubicBezTo>
                    <a:pt x="38587" y="-2754"/>
                    <a:pt x="20659" y="-2754"/>
                    <a:pt x="9525" y="8262"/>
                  </a:cubicBezTo>
                  <a:lnTo>
                    <a:pt x="0" y="18549"/>
                  </a:lnTo>
                  <a:lnTo>
                    <a:pt x="129921" y="149042"/>
                  </a:lnTo>
                  <a:lnTo>
                    <a:pt x="140017" y="139517"/>
                  </a:lnTo>
                  <a:cubicBezTo>
                    <a:pt x="151034" y="128383"/>
                    <a:pt x="151034" y="110455"/>
                    <a:pt x="140017" y="99321"/>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フリーフォーム: 図形 21">
              <a:extLst>
                <a:ext uri="{FF2B5EF4-FFF2-40B4-BE49-F238E27FC236}">
                  <a16:creationId xmlns:a16="http://schemas.microsoft.com/office/drawing/2014/main" id="{C244D9CA-7B72-4529-84DB-D7DE3329F7FF}"/>
                </a:ext>
              </a:extLst>
            </p:cNvPr>
            <p:cNvSpPr/>
            <p:nvPr/>
          </p:nvSpPr>
          <p:spPr>
            <a:xfrm>
              <a:off x="457201" y="324611"/>
              <a:ext cx="134682" cy="151637"/>
            </a:xfrm>
            <a:custGeom>
              <a:avLst/>
              <a:gdLst>
                <a:gd name="connsiteX0" fmla="*/ 134684 w 134683"/>
                <a:gd name="connsiteY0" fmla="*/ 151638 h 151637"/>
                <a:gd name="connsiteX1" fmla="*/ 96583 w 134683"/>
                <a:gd name="connsiteY1" fmla="*/ 151638 h 151637"/>
                <a:gd name="connsiteX2" fmla="*/ 0 w 134683"/>
                <a:gd name="connsiteY2" fmla="*/ 38862 h 151637"/>
                <a:gd name="connsiteX3" fmla="*/ 0 w 134683"/>
                <a:gd name="connsiteY3" fmla="*/ 0 h 151637"/>
                <a:gd name="connsiteX4" fmla="*/ 134684 w 134683"/>
                <a:gd name="connsiteY4" fmla="*/ 151638 h 15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83" h="151637">
                  <a:moveTo>
                    <a:pt x="134684" y="151638"/>
                  </a:moveTo>
                  <a:lnTo>
                    <a:pt x="96583" y="151638"/>
                  </a:lnTo>
                  <a:cubicBezTo>
                    <a:pt x="92453" y="96995"/>
                    <a:pt x="53357" y="51345"/>
                    <a:pt x="0" y="38862"/>
                  </a:cubicBezTo>
                  <a:lnTo>
                    <a:pt x="0" y="0"/>
                  </a:lnTo>
                  <a:cubicBezTo>
                    <a:pt x="74546" y="13342"/>
                    <a:pt x="130232" y="76038"/>
                    <a:pt x="134684" y="151638"/>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 name="フリーフォーム: 図形 22">
              <a:extLst>
                <a:ext uri="{FF2B5EF4-FFF2-40B4-BE49-F238E27FC236}">
                  <a16:creationId xmlns:a16="http://schemas.microsoft.com/office/drawing/2014/main" id="{F82284C6-5F9D-41A2-A5B1-F110254CFCBD}"/>
                </a:ext>
              </a:extLst>
            </p:cNvPr>
            <p:cNvSpPr/>
            <p:nvPr/>
          </p:nvSpPr>
          <p:spPr>
            <a:xfrm>
              <a:off x="457201" y="231457"/>
              <a:ext cx="225742" cy="244793"/>
            </a:xfrm>
            <a:custGeom>
              <a:avLst/>
              <a:gdLst>
                <a:gd name="connsiteX0" fmla="*/ 225742 w 225742"/>
                <a:gd name="connsiteY0" fmla="*/ 225743 h 244792"/>
                <a:gd name="connsiteX1" fmla="*/ 224885 w 225742"/>
                <a:gd name="connsiteY1" fmla="*/ 244793 h 244792"/>
                <a:gd name="connsiteX2" fmla="*/ 186785 w 225742"/>
                <a:gd name="connsiteY2" fmla="*/ 244793 h 244792"/>
                <a:gd name="connsiteX3" fmla="*/ 187738 w 225742"/>
                <a:gd name="connsiteY3" fmla="*/ 225743 h 244792"/>
                <a:gd name="connsiteX4" fmla="*/ 0 w 225742"/>
                <a:gd name="connsiteY4" fmla="*/ 38100 h 244792"/>
                <a:gd name="connsiteX5" fmla="*/ 0 w 225742"/>
                <a:gd name="connsiteY5" fmla="*/ 0 h 244792"/>
                <a:gd name="connsiteX6" fmla="*/ 225742 w 225742"/>
                <a:gd name="connsiteY6" fmla="*/ 225743 h 24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42" h="244792">
                  <a:moveTo>
                    <a:pt x="225742" y="225743"/>
                  </a:moveTo>
                  <a:cubicBezTo>
                    <a:pt x="225742" y="232124"/>
                    <a:pt x="225742" y="238506"/>
                    <a:pt x="224885" y="244793"/>
                  </a:cubicBezTo>
                  <a:lnTo>
                    <a:pt x="186785" y="244793"/>
                  </a:lnTo>
                  <a:cubicBezTo>
                    <a:pt x="187440" y="238464"/>
                    <a:pt x="187758" y="232105"/>
                    <a:pt x="187738" y="225743"/>
                  </a:cubicBezTo>
                  <a:cubicBezTo>
                    <a:pt x="187581" y="122138"/>
                    <a:pt x="103604" y="38205"/>
                    <a:pt x="0" y="38100"/>
                  </a:cubicBezTo>
                  <a:lnTo>
                    <a:pt x="0" y="0"/>
                  </a:lnTo>
                  <a:cubicBezTo>
                    <a:pt x="124631" y="105"/>
                    <a:pt x="225638" y="101112"/>
                    <a:pt x="225742" y="225743"/>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フリーフォーム: 図形 23">
              <a:extLst>
                <a:ext uri="{FF2B5EF4-FFF2-40B4-BE49-F238E27FC236}">
                  <a16:creationId xmlns:a16="http://schemas.microsoft.com/office/drawing/2014/main" id="{5358DADE-E45F-4865-820D-4DC47C058354}"/>
                </a:ext>
              </a:extLst>
            </p:cNvPr>
            <p:cNvSpPr/>
            <p:nvPr/>
          </p:nvSpPr>
          <p:spPr>
            <a:xfrm>
              <a:off x="457201" y="142875"/>
              <a:ext cx="323849" cy="333375"/>
            </a:xfrm>
            <a:custGeom>
              <a:avLst/>
              <a:gdLst>
                <a:gd name="connsiteX0" fmla="*/ 323850 w 323850"/>
                <a:gd name="connsiteY0" fmla="*/ 314325 h 333375"/>
                <a:gd name="connsiteX1" fmla="*/ 323183 w 323850"/>
                <a:gd name="connsiteY1" fmla="*/ 333375 h 333375"/>
                <a:gd name="connsiteX2" fmla="*/ 285083 w 323850"/>
                <a:gd name="connsiteY2" fmla="*/ 333375 h 333375"/>
                <a:gd name="connsiteX3" fmla="*/ 285845 w 323850"/>
                <a:gd name="connsiteY3" fmla="*/ 314325 h 333375"/>
                <a:gd name="connsiteX4" fmla="*/ 9620 w 323850"/>
                <a:gd name="connsiteY4" fmla="*/ 38100 h 333375"/>
                <a:gd name="connsiteX5" fmla="*/ 9525 w 323850"/>
                <a:gd name="connsiteY5" fmla="*/ 38100 h 333375"/>
                <a:gd name="connsiteX6" fmla="*/ 0 w 323850"/>
                <a:gd name="connsiteY6" fmla="*/ 38100 h 333375"/>
                <a:gd name="connsiteX7" fmla="*/ 0 w 323850"/>
                <a:gd name="connsiteY7" fmla="*/ 0 h 333375"/>
                <a:gd name="connsiteX8" fmla="*/ 9525 w 323850"/>
                <a:gd name="connsiteY8" fmla="*/ 0 h 333375"/>
                <a:gd name="connsiteX9" fmla="*/ 323850 w 323850"/>
                <a:gd name="connsiteY9" fmla="*/ 31432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333375">
                  <a:moveTo>
                    <a:pt x="323850" y="314325"/>
                  </a:moveTo>
                  <a:cubicBezTo>
                    <a:pt x="323850" y="320707"/>
                    <a:pt x="323850" y="327089"/>
                    <a:pt x="323183" y="333375"/>
                  </a:cubicBezTo>
                  <a:lnTo>
                    <a:pt x="285083" y="333375"/>
                  </a:lnTo>
                  <a:cubicBezTo>
                    <a:pt x="285083" y="327089"/>
                    <a:pt x="285845" y="320707"/>
                    <a:pt x="285845" y="314325"/>
                  </a:cubicBezTo>
                  <a:cubicBezTo>
                    <a:pt x="285845" y="161770"/>
                    <a:pt x="162176" y="38100"/>
                    <a:pt x="9620" y="38100"/>
                  </a:cubicBezTo>
                  <a:cubicBezTo>
                    <a:pt x="9589" y="38100"/>
                    <a:pt x="9556" y="38100"/>
                    <a:pt x="9525" y="38100"/>
                  </a:cubicBezTo>
                  <a:cubicBezTo>
                    <a:pt x="6286" y="38100"/>
                    <a:pt x="3143" y="38100"/>
                    <a:pt x="0" y="38100"/>
                  </a:cubicBezTo>
                  <a:lnTo>
                    <a:pt x="0" y="0"/>
                  </a:lnTo>
                  <a:lnTo>
                    <a:pt x="9525" y="0"/>
                  </a:lnTo>
                  <a:cubicBezTo>
                    <a:pt x="183122" y="0"/>
                    <a:pt x="323850" y="140728"/>
                    <a:pt x="323850" y="314325"/>
                  </a:cubicBezTo>
                  <a:close/>
                </a:path>
              </a:pathLst>
            </a:custGeom>
            <a:grp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4" name="四角形: 角を丸くする 3">
            <a:extLst>
              <a:ext uri="{FF2B5EF4-FFF2-40B4-BE49-F238E27FC236}">
                <a16:creationId xmlns:a16="http://schemas.microsoft.com/office/drawing/2014/main" id="{92612429-AE61-4481-BC02-A87270094DEA}"/>
              </a:ext>
            </a:extLst>
          </p:cNvPr>
          <p:cNvSpPr/>
          <p:nvPr/>
        </p:nvSpPr>
        <p:spPr>
          <a:xfrm>
            <a:off x="482754" y="2831493"/>
            <a:ext cx="5889012" cy="622300"/>
          </a:xfrm>
          <a:prstGeom prst="roundRect">
            <a:avLst>
              <a:gd name="adj" fmla="val 35034"/>
            </a:avLst>
          </a:prstGeom>
          <a:solidFill>
            <a:schemeClr val="bg1"/>
          </a:solidFill>
          <a:ln>
            <a:solidFill>
              <a:schemeClr val="bg1"/>
            </a:solidFill>
          </a:ln>
          <a:effectLst>
            <a:innerShdw blurRad="139700" dist="76200" dir="1740000">
              <a:schemeClr val="accent6">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innerShdw blurRad="63500" dist="50800">
                  <a:prstClr val="black">
                    <a:alpha val="50000"/>
                  </a:prstClr>
                </a:innerShdw>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48D0EBE1-5328-49C8-B991-614D981C2CF5}"/>
              </a:ext>
            </a:extLst>
          </p:cNvPr>
          <p:cNvSpPr/>
          <p:nvPr/>
        </p:nvSpPr>
        <p:spPr>
          <a:xfrm>
            <a:off x="8460" y="2492467"/>
            <a:ext cx="2508540" cy="567464"/>
          </a:xfrm>
          <a:prstGeom prst="rect">
            <a:avLst/>
          </a:prstGeom>
          <a:noFill/>
        </p:spPr>
        <p:txBody>
          <a:bodyPr wrap="square" lIns="74295" tIns="37148" rIns="74295" bIns="3714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ja-JP" sz="3200" b="0" i="1" u="none" strike="noStrike" kern="1200" cap="none" spc="0" normalizeH="0" baseline="0" noProof="0" dirty="0">
                <a:ln w="0"/>
                <a:solidFill>
                  <a:srgbClr val="70AD47">
                    <a:lumMod val="75000"/>
                  </a:srgbClr>
                </a:solidFill>
                <a:effectLst>
                  <a:glow rad="203200">
                    <a:prstClr val="white"/>
                  </a:glow>
                </a:effectLst>
                <a:uLnTx/>
                <a:uFillTx/>
                <a:latin typeface="Gisha" panose="020B0502040204020203" pitchFamily="34" charset="-79"/>
                <a:ea typeface="游ゴシック" panose="020B0400000000000000" pitchFamily="50" charset="-128"/>
                <a:cs typeface="Gisha" panose="020B0502040204020203" pitchFamily="34" charset="-79"/>
              </a:rPr>
              <a:t>Step 1.</a:t>
            </a:r>
            <a:r>
              <a:rPr lang="en-US" altLang="ja-JP" sz="1800" dirty="0">
                <a:effectLst/>
                <a:latin typeface="游明朝" panose="02020400000000000000" pitchFamily="18" charset="-128"/>
                <a:cs typeface="Times New Roman" panose="02020603050405020304" pitchFamily="18" charset="0"/>
              </a:rPr>
              <a:t>  </a:t>
            </a:r>
            <a:endParaRPr kumimoji="0" lang="ja-JP" altLang="en-US" sz="3200" b="0" i="1" u="none" strike="noStrike" kern="1200" cap="none" spc="0" normalizeH="0" baseline="0" noProof="0" dirty="0">
              <a:ln w="0"/>
              <a:solidFill>
                <a:srgbClr val="70AD47">
                  <a:lumMod val="75000"/>
                </a:srgbClr>
              </a:solidFill>
              <a:effectLst>
                <a:glow rad="203200">
                  <a:prstClr val="white"/>
                </a:glow>
              </a:effectLst>
              <a:uLnTx/>
              <a:uFillTx/>
              <a:latin typeface="Gisha" panose="020B0502040204020203" pitchFamily="34" charset="-79"/>
              <a:ea typeface="游ゴシック" panose="020B0400000000000000" pitchFamily="50" charset="-128"/>
              <a:cs typeface="Gisha" panose="020B0502040204020203" pitchFamily="34" charset="-79"/>
            </a:endParaRPr>
          </a:p>
        </p:txBody>
      </p:sp>
      <p:sp>
        <p:nvSpPr>
          <p:cNvPr id="6" name="正方形/長方形 5">
            <a:extLst>
              <a:ext uri="{FF2B5EF4-FFF2-40B4-BE49-F238E27FC236}">
                <a16:creationId xmlns:a16="http://schemas.microsoft.com/office/drawing/2014/main" id="{7A9D2CEC-E053-4C6A-B17A-88A034F5C93A}"/>
              </a:ext>
            </a:extLst>
          </p:cNvPr>
          <p:cNvSpPr/>
          <p:nvPr/>
        </p:nvSpPr>
        <p:spPr>
          <a:xfrm>
            <a:off x="1148535" y="2947303"/>
            <a:ext cx="4560928" cy="40011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ja-JP" sz="2000" b="1" i="0" u="none" strike="noStrike" kern="1200" cap="none" spc="0" normalizeH="0" baseline="0" noProof="0" dirty="0">
                <a:ln w="0"/>
                <a:solidFill>
                  <a:srgbClr val="ED7D31">
                    <a:lumMod val="75000"/>
                  </a:srgbClr>
                </a:solidFill>
                <a:effectLst/>
                <a:uLnTx/>
                <a:uFillTx/>
                <a:latin typeface="Gisha" panose="020B0502040204020203" pitchFamily="34" charset="-79"/>
                <a:ea typeface="游ゴシック" panose="020B0400000000000000" pitchFamily="50" charset="-128"/>
                <a:cs typeface="Gisha" panose="020B0502040204020203" pitchFamily="34" charset="-79"/>
              </a:rPr>
              <a:t>Listen carefully to the victim</a:t>
            </a:r>
            <a:r>
              <a:rPr kumimoji="0" lang="en-US" altLang="ja-JP" sz="2000" b="1" i="0" u="none" strike="noStrike" kern="1200" cap="none" spc="0" normalizeH="0" baseline="0" noProof="0" dirty="0">
                <a:ln w="0"/>
                <a:solidFill>
                  <a:srgbClr val="ED7D31">
                    <a:lumMod val="75000"/>
                  </a:srgbClr>
                </a:solidFill>
                <a:effectLst/>
                <a:uLnTx/>
                <a:uFillTx/>
                <a:latin typeface="Gisha" panose="020B0502040204020203" pitchFamily="34" charset="-79"/>
                <a:ea typeface="游ゴシック" panose="020B0400000000000000" pitchFamily="50" charset="-128"/>
                <a:cs typeface="Gisha" panose="020B0502040204020203" pitchFamily="34" charset="-79"/>
              </a:rPr>
              <a:t>’s story</a:t>
            </a:r>
            <a:endParaRPr kumimoji="0" lang="ja-JP" altLang="en-US" sz="2000" b="1" i="0" u="none" strike="noStrike" kern="1200" cap="none" spc="0" normalizeH="0" baseline="0" noProof="0" dirty="0">
              <a:ln w="0"/>
              <a:solidFill>
                <a:srgbClr val="ED7D31">
                  <a:lumMod val="75000"/>
                </a:srgbClr>
              </a:solidFill>
              <a:effectLst/>
              <a:uLnTx/>
              <a:uFillTx/>
              <a:latin typeface="Gisha" panose="020B0502040204020203" pitchFamily="34" charset="-79"/>
              <a:ea typeface="游ゴシック" panose="020B0400000000000000" pitchFamily="50" charset="-128"/>
              <a:cs typeface="Gisha" panose="020B0502040204020203" pitchFamily="34" charset="-79"/>
            </a:endParaRPr>
          </a:p>
        </p:txBody>
      </p:sp>
      <p:sp>
        <p:nvSpPr>
          <p:cNvPr id="7" name="正方形/長方形 6">
            <a:extLst>
              <a:ext uri="{FF2B5EF4-FFF2-40B4-BE49-F238E27FC236}">
                <a16:creationId xmlns:a16="http://schemas.microsoft.com/office/drawing/2014/main" id="{E25A3318-394D-4376-960B-5147A5884B42}"/>
              </a:ext>
            </a:extLst>
          </p:cNvPr>
          <p:cNvSpPr/>
          <p:nvPr/>
        </p:nvSpPr>
        <p:spPr>
          <a:xfrm>
            <a:off x="482755" y="3428444"/>
            <a:ext cx="5889012" cy="1310615"/>
          </a:xfrm>
          <a:prstGeom prst="rect">
            <a:avLst/>
          </a:prstGeom>
          <a:noFill/>
        </p:spPr>
        <p:txBody>
          <a:bodyPr wrap="square" lIns="91440" tIns="45720" rIns="91440" bIns="45720">
            <a:spAutoFit/>
          </a:bodyPr>
          <a:lstStyle/>
          <a:p>
            <a:pPr marL="0" marR="0" lvl="0" indent="0" algn="just" defTabSz="457200" rtl="0" eaLnBrk="1" fontAlgn="auto" latinLnBrk="0" hangingPunct="1">
              <a:lnSpc>
                <a:spcPts val="1900"/>
              </a:lnSpc>
              <a:spcBef>
                <a:spcPts val="0"/>
              </a:spcBef>
              <a:spcAft>
                <a:spcPts val="0"/>
              </a:spcAft>
              <a:buClrTx/>
              <a:buSzTx/>
              <a:buFontTx/>
              <a:buNone/>
              <a:tabLst/>
              <a:defRPr/>
            </a:pPr>
            <a:r>
              <a:rPr lang="ja-JP" altLang="ja-JP" sz="1600" dirty="0">
                <a:solidFill>
                  <a:srgbClr val="000000"/>
                </a:solidFill>
                <a:effectLst>
                  <a:glow rad="127000">
                    <a:schemeClr val="bg1"/>
                  </a:glow>
                  <a:outerShdw blurRad="76200" dir="3000000" sx="120000" sy="120000" algn="ctr" rotWithShape="0">
                    <a:schemeClr val="bg1">
                      <a:alpha val="0"/>
                    </a:schemeClr>
                  </a:outerShdw>
                </a:effectLst>
                <a:ea typeface="游明朝" panose="02020400000000000000" pitchFamily="18" charset="-128"/>
                <a:cs typeface="Helvetica" panose="020B0604020202020204" pitchFamily="34" charset="0"/>
              </a:rPr>
              <a:t>When someone talks to you, always answer "You're not a bad person" or "Thank you for talking to me." Never blame the person with words such as "Why don't you run away?" or "Why didn't you say it earlier?" Because those who are displayed to violence trust you and consult it with you.</a:t>
            </a:r>
            <a:endParaRPr kumimoji="0" lang="ja-JP" altLang="en-US" sz="1600" b="0" i="0" u="none" strike="noStrike" kern="1200" cap="none" spc="0" normalizeH="0" baseline="0" noProof="0" dirty="0">
              <a:ln w="0"/>
              <a:solidFill>
                <a:prstClr val="black"/>
              </a:solidFill>
              <a:effectLst>
                <a:glow rad="127000">
                  <a:schemeClr val="bg1"/>
                </a:glow>
                <a:outerShdw blurRad="76200" dir="3000000" sx="120000" sy="120000" algn="ctr" rotWithShape="0">
                  <a:schemeClr val="bg1">
                    <a:alpha val="0"/>
                  </a:schemeClr>
                </a:outerShdw>
              </a:effectLst>
              <a:uLnTx/>
              <a:uFillTx/>
              <a:latin typeface="Calibri" panose="020F0502020204030204"/>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9FE5ABD6-BC2C-4E42-B34C-0208D9153F86}"/>
              </a:ext>
            </a:extLst>
          </p:cNvPr>
          <p:cNvSpPr/>
          <p:nvPr/>
        </p:nvSpPr>
        <p:spPr>
          <a:xfrm>
            <a:off x="482755" y="5146854"/>
            <a:ext cx="5889012" cy="809200"/>
          </a:xfrm>
          <a:prstGeom prst="roundRect">
            <a:avLst>
              <a:gd name="adj" fmla="val 35034"/>
            </a:avLst>
          </a:prstGeom>
          <a:solidFill>
            <a:schemeClr val="bg1"/>
          </a:solidFill>
          <a:ln>
            <a:solidFill>
              <a:schemeClr val="bg1"/>
            </a:solidFill>
          </a:ln>
          <a:effectLst>
            <a:innerShdw blurRad="139700" dist="76200" dir="1740000">
              <a:schemeClr val="accent6">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innerShdw blurRad="63500" dist="50800">
                  <a:prstClr val="black">
                    <a:alpha val="50000"/>
                  </a:prstClr>
                </a:innerShdw>
              </a:effectLst>
              <a:uLnTx/>
              <a:uFillTx/>
              <a:latin typeface="Calibri"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F51D074E-768F-453B-8AD4-4F9406D3ED38}"/>
              </a:ext>
            </a:extLst>
          </p:cNvPr>
          <p:cNvSpPr/>
          <p:nvPr/>
        </p:nvSpPr>
        <p:spPr>
          <a:xfrm>
            <a:off x="51886" y="4802377"/>
            <a:ext cx="2508540" cy="567464"/>
          </a:xfrm>
          <a:prstGeom prst="rect">
            <a:avLst/>
          </a:prstGeom>
          <a:noFill/>
        </p:spPr>
        <p:txBody>
          <a:bodyPr wrap="square" lIns="74295" tIns="37148" rIns="74295" bIns="3714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ja-JP" sz="3200" b="0" i="1" u="none" strike="noStrike" kern="1200" cap="none" spc="0" normalizeH="0" baseline="0" noProof="0" dirty="0">
                <a:ln w="0"/>
                <a:solidFill>
                  <a:srgbClr val="70AD47">
                    <a:lumMod val="75000"/>
                  </a:srgbClr>
                </a:solidFill>
                <a:effectLst>
                  <a:glow rad="203200">
                    <a:prstClr val="white"/>
                  </a:glow>
                </a:effectLst>
                <a:uLnTx/>
                <a:uFillTx/>
                <a:latin typeface="Gisha" panose="020B0502040204020203" pitchFamily="34" charset="-79"/>
                <a:ea typeface="游ゴシック" panose="020B0400000000000000" pitchFamily="50" charset="-128"/>
                <a:cs typeface="Gisha" panose="020B0502040204020203" pitchFamily="34" charset="-79"/>
              </a:rPr>
              <a:t>Step 2.</a:t>
            </a:r>
            <a:endParaRPr kumimoji="0" lang="ja-JP" altLang="en-US" sz="3200" b="0" i="1" u="none" strike="noStrike" kern="1200" cap="none" spc="0" normalizeH="0" baseline="0" noProof="0" dirty="0">
              <a:ln w="0"/>
              <a:solidFill>
                <a:srgbClr val="70AD47">
                  <a:lumMod val="75000"/>
                </a:srgbClr>
              </a:solidFill>
              <a:effectLst>
                <a:glow rad="203200">
                  <a:prstClr val="white"/>
                </a:glow>
              </a:effectLst>
              <a:uLnTx/>
              <a:uFillTx/>
              <a:latin typeface="Gisha" panose="020B0502040204020203" pitchFamily="34" charset="-79"/>
              <a:ea typeface="游ゴシック" panose="020B0400000000000000" pitchFamily="50" charset="-128"/>
              <a:cs typeface="Gisha" panose="020B0502040204020203" pitchFamily="34" charset="-79"/>
            </a:endParaRPr>
          </a:p>
        </p:txBody>
      </p:sp>
      <p:sp>
        <p:nvSpPr>
          <p:cNvPr id="27" name="正方形/長方形 26">
            <a:extLst>
              <a:ext uri="{FF2B5EF4-FFF2-40B4-BE49-F238E27FC236}">
                <a16:creationId xmlns:a16="http://schemas.microsoft.com/office/drawing/2014/main" id="{F10957FF-0F49-40FB-9294-6E705B4BA171}"/>
              </a:ext>
            </a:extLst>
          </p:cNvPr>
          <p:cNvSpPr/>
          <p:nvPr/>
        </p:nvSpPr>
        <p:spPr>
          <a:xfrm>
            <a:off x="1032015" y="5214345"/>
            <a:ext cx="4790490" cy="70788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ja-JP" sz="2000" b="1" i="0" u="none" strike="noStrike" kern="1200" cap="none" spc="0" normalizeH="0" baseline="0" noProof="0" dirty="0">
                <a:ln w="0"/>
                <a:solidFill>
                  <a:srgbClr val="ED7D31">
                    <a:lumMod val="75000"/>
                  </a:srgbClr>
                </a:solidFill>
                <a:effectLst/>
                <a:uLnTx/>
                <a:uFillTx/>
                <a:latin typeface="Gisha" panose="020B0502040204020203" pitchFamily="34" charset="-79"/>
                <a:ea typeface="游ゴシック" panose="020B0400000000000000" pitchFamily="50" charset="-128"/>
                <a:cs typeface="Gisha" panose="020B0502040204020203" pitchFamily="34" charset="-79"/>
              </a:rPr>
              <a:t>Please advise him/her to consult it with counseling organization</a:t>
            </a:r>
            <a:endParaRPr kumimoji="0" lang="ja-JP" altLang="en-US" sz="2000" b="1" i="0" u="none" strike="noStrike" kern="1200" cap="none" spc="0" normalizeH="0" baseline="0" noProof="0" dirty="0">
              <a:ln w="0"/>
              <a:solidFill>
                <a:srgbClr val="ED7D31">
                  <a:lumMod val="75000"/>
                </a:srgbClr>
              </a:solidFill>
              <a:effectLst/>
              <a:uLnTx/>
              <a:uFillTx/>
              <a:latin typeface="Gisha" panose="020B0502040204020203" pitchFamily="34" charset="-79"/>
              <a:ea typeface="游ゴシック" panose="020B0400000000000000" pitchFamily="50" charset="-128"/>
              <a:cs typeface="Gisha" panose="020B0502040204020203" pitchFamily="34" charset="-79"/>
            </a:endParaRPr>
          </a:p>
        </p:txBody>
      </p:sp>
      <p:sp>
        <p:nvSpPr>
          <p:cNvPr id="10" name="フローチャート: 組合せ 9">
            <a:extLst>
              <a:ext uri="{FF2B5EF4-FFF2-40B4-BE49-F238E27FC236}">
                <a16:creationId xmlns:a16="http://schemas.microsoft.com/office/drawing/2014/main" id="{AE2FDC8A-D605-4F62-9D0A-5B7B9495DB19}"/>
              </a:ext>
            </a:extLst>
          </p:cNvPr>
          <p:cNvSpPr/>
          <p:nvPr/>
        </p:nvSpPr>
        <p:spPr>
          <a:xfrm>
            <a:off x="3010894" y="4723819"/>
            <a:ext cx="848139" cy="280274"/>
          </a:xfrm>
          <a:prstGeom prst="flowChartMerge">
            <a:avLst/>
          </a:prstGeom>
          <a:solidFill>
            <a:schemeClr val="bg1"/>
          </a:solidFill>
          <a:ln>
            <a:noFill/>
          </a:ln>
          <a:effectLst>
            <a:glow rad="228600">
              <a:schemeClr val="accent6">
                <a:satMod val="175000"/>
                <a:alpha val="40000"/>
              </a:schemeClr>
            </a:glow>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フローチャート: 組合せ 29">
            <a:extLst>
              <a:ext uri="{FF2B5EF4-FFF2-40B4-BE49-F238E27FC236}">
                <a16:creationId xmlns:a16="http://schemas.microsoft.com/office/drawing/2014/main" id="{1DED7D1B-9417-4B0B-8B43-0C6749CA5854}"/>
              </a:ext>
            </a:extLst>
          </p:cNvPr>
          <p:cNvSpPr/>
          <p:nvPr/>
        </p:nvSpPr>
        <p:spPr>
          <a:xfrm>
            <a:off x="3010894" y="6972184"/>
            <a:ext cx="848139" cy="280274"/>
          </a:xfrm>
          <a:prstGeom prst="flowChartMerge">
            <a:avLst/>
          </a:prstGeom>
          <a:solidFill>
            <a:schemeClr val="bg1"/>
          </a:solidFill>
          <a:ln>
            <a:noFill/>
          </a:ln>
          <a:effectLst>
            <a:glow rad="228600">
              <a:schemeClr val="accent6">
                <a:satMod val="175000"/>
                <a:alpha val="40000"/>
              </a:schemeClr>
            </a:glow>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a:extLst>
              <a:ext uri="{FF2B5EF4-FFF2-40B4-BE49-F238E27FC236}">
                <a16:creationId xmlns:a16="http://schemas.microsoft.com/office/drawing/2014/main" id="{EB7C35DD-B51C-41F2-86EC-E91E5C9AFC73}"/>
              </a:ext>
            </a:extLst>
          </p:cNvPr>
          <p:cNvSpPr/>
          <p:nvPr/>
        </p:nvSpPr>
        <p:spPr>
          <a:xfrm>
            <a:off x="482755" y="5949651"/>
            <a:ext cx="5889013" cy="1066959"/>
          </a:xfrm>
          <a:prstGeom prst="rect">
            <a:avLst/>
          </a:prstGeom>
          <a:noFill/>
        </p:spPr>
        <p:txBody>
          <a:bodyPr wrap="square" lIns="91440" tIns="45720" rIns="91440" bIns="45720">
            <a:spAutoFit/>
          </a:bodyPr>
          <a:lstStyle/>
          <a:p>
            <a:pPr marL="0" marR="0" lvl="0" indent="0" algn="just" defTabSz="457200" rtl="0" eaLnBrk="1" fontAlgn="auto" latinLnBrk="0" hangingPunct="1">
              <a:lnSpc>
                <a:spcPts val="1900"/>
              </a:lnSpc>
              <a:spcBef>
                <a:spcPts val="0"/>
              </a:spcBef>
              <a:spcAft>
                <a:spcPts val="0"/>
              </a:spcAft>
              <a:buClrTx/>
              <a:buSzTx/>
              <a:buFontTx/>
              <a:buNone/>
              <a:tabLst/>
              <a:defRPr/>
            </a:pPr>
            <a:r>
              <a:rPr lang="ja-JP" altLang="ja-JP" sz="1600" dirty="0">
                <a:solidFill>
                  <a:srgbClr val="000000"/>
                </a:solidFill>
                <a:effectLst>
                  <a:glow rad="127000">
                    <a:srgbClr val="FFFFFF"/>
                  </a:glow>
                  <a:outerShdw blurRad="50800" dir="3000000" sx="6000" sy="6000" algn="ctr" rotWithShape="0">
                    <a:schemeClr val="bg1">
                      <a:alpha val="0"/>
                    </a:schemeClr>
                  </a:outerShdw>
                </a:effectLst>
                <a:ea typeface="游明朝" panose="02020400000000000000" pitchFamily="18" charset="-128"/>
                <a:cs typeface="Helvetica" panose="020B0604020202020204" pitchFamily="34" charset="0"/>
              </a:rPr>
              <a:t>DV is a very difficult problem to solve on your own. Advise the victim to consult a professional organization. If the victim wants to call the organization, but he/she is not able to do so, please call instead of him/her</a:t>
            </a:r>
            <a:r>
              <a:rPr lang="ja-JP" altLang="ja-JP" sz="1600" dirty="0">
                <a:solidFill>
                  <a:srgbClr val="000000"/>
                </a:solidFill>
                <a:effectLst>
                  <a:glow rad="127000">
                    <a:srgbClr val="FFFFFF">
                      <a:alpha val="40000"/>
                    </a:srgbClr>
                  </a:glow>
                  <a:outerShdw blurRad="50800" dir="3000000" sx="6000" sy="6000" algn="ctr" rotWithShape="0">
                    <a:schemeClr val="bg1">
                      <a:alpha val="0"/>
                    </a:schemeClr>
                  </a:outerShdw>
                </a:effectLst>
                <a:ea typeface="游明朝" panose="02020400000000000000" pitchFamily="18" charset="-128"/>
                <a:cs typeface="Helvetica" panose="020B0604020202020204" pitchFamily="34" charset="0"/>
              </a:rPr>
              <a:t>.</a:t>
            </a:r>
            <a:endParaRPr kumimoji="0" lang="ja-JP" altLang="en-US" sz="1600" b="0" i="0" u="none" strike="noStrike" kern="1200" cap="none" spc="0" normalizeH="0" baseline="0" noProof="0" dirty="0">
              <a:ln w="0"/>
              <a:solidFill>
                <a:prstClr val="black"/>
              </a:solidFill>
              <a:effectLst>
                <a:glow rad="127000">
                  <a:srgbClr val="FFFFFF">
                    <a:alpha val="40000"/>
                  </a:srgbClr>
                </a:glow>
                <a:outerShdw blurRad="50800" dir="3000000" sx="6000" sy="6000" algn="ctr" rotWithShape="0">
                  <a:schemeClr val="bg1">
                    <a:alpha val="0"/>
                  </a:schemeClr>
                </a:outerShdw>
              </a:effectLst>
              <a:uLnTx/>
              <a:uFillTx/>
              <a:latin typeface="Calibri" panose="020F0502020204030204"/>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826EF663-456B-46CE-A7DA-26F81BEBFF5E}"/>
              </a:ext>
            </a:extLst>
          </p:cNvPr>
          <p:cNvSpPr/>
          <p:nvPr/>
        </p:nvSpPr>
        <p:spPr>
          <a:xfrm>
            <a:off x="482755" y="7359267"/>
            <a:ext cx="5889012" cy="622300"/>
          </a:xfrm>
          <a:prstGeom prst="roundRect">
            <a:avLst>
              <a:gd name="adj" fmla="val 35034"/>
            </a:avLst>
          </a:prstGeom>
          <a:solidFill>
            <a:schemeClr val="bg1"/>
          </a:solidFill>
          <a:ln>
            <a:solidFill>
              <a:schemeClr val="bg1"/>
            </a:solidFill>
          </a:ln>
          <a:effectLst>
            <a:innerShdw blurRad="139700" dist="76200" dir="1740000">
              <a:schemeClr val="accent6">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innerShdw blurRad="63500" dist="50800">
                  <a:prstClr val="black">
                    <a:alpha val="50000"/>
                  </a:prstClr>
                </a:innerShdw>
              </a:effectLst>
              <a:uLnTx/>
              <a:uFillTx/>
              <a:latin typeface="Calibri" panose="020F0502020204030204"/>
              <a:ea typeface="游ゴシック" panose="020B0400000000000000" pitchFamily="50" charset="-128"/>
              <a:cs typeface="+mn-cs"/>
            </a:endParaRPr>
          </a:p>
        </p:txBody>
      </p:sp>
      <p:sp>
        <p:nvSpPr>
          <p:cNvPr id="33" name="正方形/長方形 32">
            <a:extLst>
              <a:ext uri="{FF2B5EF4-FFF2-40B4-BE49-F238E27FC236}">
                <a16:creationId xmlns:a16="http://schemas.microsoft.com/office/drawing/2014/main" id="{51576CA5-B304-4C12-A108-6401B22246C0}"/>
              </a:ext>
            </a:extLst>
          </p:cNvPr>
          <p:cNvSpPr/>
          <p:nvPr/>
        </p:nvSpPr>
        <p:spPr>
          <a:xfrm>
            <a:off x="51886" y="6986511"/>
            <a:ext cx="2508540" cy="567464"/>
          </a:xfrm>
          <a:prstGeom prst="rect">
            <a:avLst/>
          </a:prstGeom>
          <a:noFill/>
        </p:spPr>
        <p:txBody>
          <a:bodyPr wrap="square" lIns="74295" tIns="37148" rIns="74295" bIns="37148">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ja-JP" sz="3200" b="0" i="1" u="none" strike="noStrike" kern="1200" cap="none" spc="0" normalizeH="0" baseline="0" noProof="0" dirty="0">
                <a:ln w="0"/>
                <a:solidFill>
                  <a:srgbClr val="70AD47">
                    <a:lumMod val="75000"/>
                  </a:srgbClr>
                </a:solidFill>
                <a:effectLst>
                  <a:glow rad="203200">
                    <a:prstClr val="white"/>
                  </a:glow>
                </a:effectLst>
                <a:uLnTx/>
                <a:uFillTx/>
                <a:latin typeface="Gisha" panose="020B0502040204020203" pitchFamily="34" charset="-79"/>
                <a:ea typeface="游ゴシック" panose="020B0400000000000000" pitchFamily="50" charset="-128"/>
                <a:cs typeface="Gisha" panose="020B0502040204020203" pitchFamily="34" charset="-79"/>
              </a:rPr>
              <a:t>Step 3.</a:t>
            </a:r>
            <a:endParaRPr kumimoji="0" lang="ja-JP" altLang="en-US" sz="3200" b="0" i="1" u="none" strike="noStrike" kern="1200" cap="none" spc="0" normalizeH="0" baseline="0" noProof="0" dirty="0">
              <a:ln w="0"/>
              <a:solidFill>
                <a:srgbClr val="70AD47">
                  <a:lumMod val="75000"/>
                </a:srgbClr>
              </a:solidFill>
              <a:effectLst>
                <a:glow rad="203200">
                  <a:prstClr val="white"/>
                </a:glow>
              </a:effectLst>
              <a:uLnTx/>
              <a:uFillTx/>
              <a:latin typeface="Gisha" panose="020B0502040204020203" pitchFamily="34" charset="-79"/>
              <a:ea typeface="游ゴシック" panose="020B0400000000000000" pitchFamily="50" charset="-128"/>
              <a:cs typeface="Gisha" panose="020B0502040204020203" pitchFamily="34" charset="-79"/>
            </a:endParaRPr>
          </a:p>
        </p:txBody>
      </p:sp>
      <p:sp>
        <p:nvSpPr>
          <p:cNvPr id="34" name="正方形/長方形 33">
            <a:extLst>
              <a:ext uri="{FF2B5EF4-FFF2-40B4-BE49-F238E27FC236}">
                <a16:creationId xmlns:a16="http://schemas.microsoft.com/office/drawing/2014/main" id="{29B6A10E-86F1-4C9A-855C-7A1EF10BACC7}"/>
              </a:ext>
            </a:extLst>
          </p:cNvPr>
          <p:cNvSpPr/>
          <p:nvPr/>
        </p:nvSpPr>
        <p:spPr>
          <a:xfrm>
            <a:off x="2213310" y="7478958"/>
            <a:ext cx="2035814" cy="40011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altLang="ja-JP" sz="2000" b="1" i="0" u="none" strike="noStrike" kern="1200" cap="none" spc="0" normalizeH="0" baseline="0" noProof="0" dirty="0">
                <a:ln w="0"/>
                <a:solidFill>
                  <a:srgbClr val="ED7D31">
                    <a:lumMod val="75000"/>
                  </a:srgbClr>
                </a:solidFill>
                <a:effectLst/>
                <a:uLnTx/>
                <a:uFillTx/>
                <a:latin typeface="Gisha" panose="020B0502040204020203" pitchFamily="34" charset="-79"/>
                <a:ea typeface="游ゴシック" panose="020B0400000000000000" pitchFamily="50" charset="-128"/>
                <a:cs typeface="Gisha" panose="020B0502040204020203" pitchFamily="34" charset="-79"/>
              </a:rPr>
              <a:t>Keep the secret</a:t>
            </a:r>
            <a:endParaRPr kumimoji="0" lang="ja-JP" altLang="en-US" sz="2000" b="1" i="0" u="none" strike="noStrike" kern="1200" cap="none" spc="0" normalizeH="0" baseline="0" noProof="0" dirty="0">
              <a:ln w="0"/>
              <a:solidFill>
                <a:srgbClr val="ED7D31">
                  <a:lumMod val="75000"/>
                </a:srgbClr>
              </a:solidFill>
              <a:effectLst/>
              <a:uLnTx/>
              <a:uFillTx/>
              <a:latin typeface="Gisha" panose="020B0502040204020203" pitchFamily="34" charset="-79"/>
              <a:ea typeface="游ゴシック" panose="020B0400000000000000" pitchFamily="50" charset="-128"/>
              <a:cs typeface="Gisha" panose="020B0502040204020203" pitchFamily="34" charset="-79"/>
            </a:endParaRPr>
          </a:p>
        </p:txBody>
      </p:sp>
      <p:sp>
        <p:nvSpPr>
          <p:cNvPr id="35" name="正方形/長方形 34">
            <a:extLst>
              <a:ext uri="{FF2B5EF4-FFF2-40B4-BE49-F238E27FC236}">
                <a16:creationId xmlns:a16="http://schemas.microsoft.com/office/drawing/2014/main" id="{3C7006F7-CEDF-4480-B919-4D8FC8A29F0C}"/>
              </a:ext>
            </a:extLst>
          </p:cNvPr>
          <p:cNvSpPr/>
          <p:nvPr/>
        </p:nvSpPr>
        <p:spPr>
          <a:xfrm>
            <a:off x="482754" y="7986954"/>
            <a:ext cx="5920966" cy="823302"/>
          </a:xfrm>
          <a:prstGeom prst="rect">
            <a:avLst/>
          </a:prstGeom>
          <a:noFill/>
        </p:spPr>
        <p:txBody>
          <a:bodyPr wrap="square" lIns="91440" tIns="45720" rIns="91440" bIns="45720">
            <a:spAutoFit/>
          </a:bodyPr>
          <a:lstStyle/>
          <a:p>
            <a:pPr marL="0" marR="0" lvl="0" indent="0" algn="just" defTabSz="457200" rtl="0" eaLnBrk="1" fontAlgn="auto" latinLnBrk="0" hangingPunct="1">
              <a:lnSpc>
                <a:spcPts val="1900"/>
              </a:lnSpc>
              <a:spcBef>
                <a:spcPts val="0"/>
              </a:spcBef>
              <a:spcAft>
                <a:spcPts val="0"/>
              </a:spcAft>
              <a:buClrTx/>
              <a:buSzTx/>
              <a:buFontTx/>
              <a:buNone/>
              <a:tabLst/>
              <a:defRPr/>
            </a:pPr>
            <a:r>
              <a:rPr lang="ja-JP" altLang="ja-JP" sz="1600" dirty="0">
                <a:solidFill>
                  <a:srgbClr val="000000"/>
                </a:solidFill>
                <a:effectLst>
                  <a:glow rad="127000">
                    <a:srgbClr val="FFFFFF"/>
                  </a:glow>
                  <a:outerShdw blurRad="50800" dir="3000000" sx="6000" sy="6000" algn="ctr" rotWithShape="0">
                    <a:schemeClr val="bg1">
                      <a:alpha val="0"/>
                    </a:schemeClr>
                  </a:outerShdw>
                </a:effectLst>
                <a:ea typeface="游明朝" panose="02020400000000000000" pitchFamily="18" charset="-128"/>
                <a:cs typeface="Helvetica" panose="020B0604020202020204" pitchFamily="34" charset="0"/>
              </a:rPr>
              <a:t>It is very dangerous if the victim's secret is leaked to the aggressor. Please do not tell the content of the </a:t>
            </a:r>
            <a:r>
              <a:rPr lang="en-US" altLang="ja-JP" sz="1600" dirty="0">
                <a:solidFill>
                  <a:srgbClr val="000000"/>
                </a:solidFill>
                <a:effectLst>
                  <a:glow rad="127000">
                    <a:srgbClr val="FFFFFF"/>
                  </a:glow>
                  <a:outerShdw blurRad="50800" dir="3000000" sx="6000" sy="6000" algn="ctr" rotWithShape="0">
                    <a:schemeClr val="bg1">
                      <a:alpha val="0"/>
                    </a:schemeClr>
                  </a:outerShdw>
                </a:effectLst>
                <a:cs typeface="Helvetica" panose="020B0604020202020204" pitchFamily="34" charset="0"/>
              </a:rPr>
              <a:t>victim's </a:t>
            </a:r>
            <a:r>
              <a:rPr lang="en-US" altLang="ja-JP" sz="1600" dirty="0">
                <a:effectLst>
                  <a:glow rad="127000">
                    <a:srgbClr val="FFFFFF"/>
                  </a:glow>
                  <a:outerShdw blurRad="50800" dir="3000000" sx="6000" sy="6000" algn="ctr" rotWithShape="0">
                    <a:schemeClr val="bg1">
                      <a:alpha val="0"/>
                    </a:schemeClr>
                  </a:outerShdw>
                </a:effectLst>
                <a:cs typeface="Times New Roman" panose="02020603050405020304" pitchFamily="18" charset="0"/>
              </a:rPr>
              <a:t>story</a:t>
            </a:r>
            <a:r>
              <a:rPr lang="ja-JP" altLang="ja-JP" sz="1600" dirty="0">
                <a:solidFill>
                  <a:srgbClr val="000000"/>
                </a:solidFill>
                <a:effectLst>
                  <a:glow rad="127000">
                    <a:srgbClr val="FFFFFF"/>
                  </a:glow>
                  <a:outerShdw blurRad="50800" dir="3000000" sx="6000" sy="6000" algn="ctr" rotWithShape="0">
                    <a:schemeClr val="bg1">
                      <a:alpha val="0"/>
                    </a:schemeClr>
                  </a:outerShdw>
                </a:effectLst>
                <a:ea typeface="游明朝" panose="02020400000000000000" pitchFamily="18" charset="-128"/>
                <a:cs typeface="Helvetica" panose="020B0604020202020204" pitchFamily="34" charset="0"/>
              </a:rPr>
              <a:t> to others. Others who hear the story can hurt the victim even more</a:t>
            </a:r>
            <a:r>
              <a:rPr lang="ja-JP" altLang="ja-JP" sz="1800" dirty="0">
                <a:solidFill>
                  <a:srgbClr val="000000"/>
                </a:solidFill>
                <a:effectLst>
                  <a:glow rad="127000">
                    <a:srgbClr val="FFFFFF"/>
                  </a:glow>
                  <a:outerShdw blurRad="50800" dir="3000000" sx="6000" sy="6000" algn="ctr" rotWithShape="0">
                    <a:schemeClr val="bg1">
                      <a:alpha val="0"/>
                    </a:schemeClr>
                  </a:outerShdw>
                </a:effectLst>
                <a:ea typeface="游明朝" panose="02020400000000000000" pitchFamily="18" charset="-128"/>
                <a:cs typeface="Helvetica" panose="020B0604020202020204" pitchFamily="34" charset="0"/>
              </a:rPr>
              <a:t>.</a:t>
            </a:r>
            <a:endParaRPr kumimoji="0" lang="ja-JP" altLang="en-US" sz="1800" b="0" i="0" u="none" strike="noStrike" kern="1200" cap="none" spc="0" normalizeH="0" baseline="0" noProof="0" dirty="0">
              <a:ln w="0"/>
              <a:solidFill>
                <a:prstClr val="black"/>
              </a:solidFill>
              <a:effectLst>
                <a:glow rad="127000">
                  <a:srgbClr val="FFFFFF"/>
                </a:glow>
                <a:outerShdw blurRad="50800" dir="3000000" sx="6000" sy="6000" algn="ctr" rotWithShape="0">
                  <a:schemeClr val="bg1">
                    <a:alpha val="0"/>
                  </a:scheme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240218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938</TotalTime>
  <Words>1428</Words>
  <Application>Microsoft Office PowerPoint</Application>
  <PresentationFormat>A4 210 x 297 mm</PresentationFormat>
  <Paragraphs>171</Paragraphs>
  <Slides>6</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6</vt:i4>
      </vt:variant>
    </vt:vector>
  </HeadingPairs>
  <TitlesOfParts>
    <vt:vector size="21" baseType="lpstr">
      <vt:lpstr>AR P丸ゴシック体E</vt:lpstr>
      <vt:lpstr>游ゴシック</vt:lpstr>
      <vt:lpstr>游明朝</vt:lpstr>
      <vt:lpstr>AR Brush6 Bold</vt:lpstr>
      <vt:lpstr>Arial</vt:lpstr>
      <vt:lpstr>Arial Black</vt:lpstr>
      <vt:lpstr>Broadway</vt:lpstr>
      <vt:lpstr>Calibri</vt:lpstr>
      <vt:lpstr>Calibri Light</vt:lpstr>
      <vt:lpstr>Gisha</vt:lpstr>
      <vt:lpstr>Ink Free</vt:lpstr>
      <vt:lpstr>Juice ITC</vt:lpstr>
      <vt:lpstr>Segoe UI Emoji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岩瀬 恵</dc:creator>
  <cp:lastModifiedBy>岩瀬 恵</cp:lastModifiedBy>
  <cp:revision>59</cp:revision>
  <dcterms:created xsi:type="dcterms:W3CDTF">2021-04-28T02:50:52Z</dcterms:created>
  <dcterms:modified xsi:type="dcterms:W3CDTF">2021-05-07T09:38:45Z</dcterms:modified>
</cp:coreProperties>
</file>