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8" r:id="rId2"/>
  </p:sldIdLst>
  <p:sldSz cx="6858000" cy="9906000" type="A4"/>
  <p:notesSz cx="7034213" cy="1016476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DA37D80-6434-44D0-A028-1B22A696006F}" styleName="淡色スタイル 3 - アクセント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0E3FDE45-AF77-4B5C-9715-49D594BDF05E}" styleName="淡色スタイル 1 - アクセント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68D230F3-CF80-4859-8CE7-A43EE81993B5}" styleName="淡色スタイル 1 - アクセント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12C8C85-51F0-491E-9774-3900AFEF0FD7}" styleName="淡色スタイル 2 - アクセント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17292A2E-F333-43FB-9621-5CBBE7FDCDCB}" styleName="淡色スタイル 2 - アクセント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150" d="100"/>
          <a:sy n="150" d="100"/>
        </p:scale>
        <p:origin x="1590" y="-27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3048767" cy="510283"/>
          </a:xfrm>
          <a:prstGeom prst="rect">
            <a:avLst/>
          </a:prstGeom>
        </p:spPr>
        <p:txBody>
          <a:bodyPr vert="horz" lIns="94707" tIns="47354" rIns="94707" bIns="47354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983789" y="0"/>
            <a:ext cx="3048766" cy="510283"/>
          </a:xfrm>
          <a:prstGeom prst="rect">
            <a:avLst/>
          </a:prstGeom>
        </p:spPr>
        <p:txBody>
          <a:bodyPr vert="horz" lIns="94707" tIns="47354" rIns="94707" bIns="47354" rtlCol="0"/>
          <a:lstStyle>
            <a:lvl1pPr algn="r">
              <a:defRPr sz="1200"/>
            </a:lvl1pPr>
          </a:lstStyle>
          <a:p>
            <a:fld id="{57672D53-2645-469E-A8AD-2C772BF85910}" type="datetimeFigureOut">
              <a:rPr kumimoji="1" lang="ja-JP" altLang="en-US" smtClean="0"/>
              <a:t>2025/10/1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330450" y="1271588"/>
            <a:ext cx="2373313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707" tIns="47354" rIns="94707" bIns="47354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702926" y="4891844"/>
            <a:ext cx="5628365" cy="4002119"/>
          </a:xfrm>
          <a:prstGeom prst="rect">
            <a:avLst/>
          </a:prstGeom>
        </p:spPr>
        <p:txBody>
          <a:bodyPr vert="horz" lIns="94707" tIns="47354" rIns="94707" bIns="47354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2" y="9654481"/>
            <a:ext cx="3048767" cy="510283"/>
          </a:xfrm>
          <a:prstGeom prst="rect">
            <a:avLst/>
          </a:prstGeom>
        </p:spPr>
        <p:txBody>
          <a:bodyPr vert="horz" lIns="94707" tIns="47354" rIns="94707" bIns="47354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983789" y="9654481"/>
            <a:ext cx="3048766" cy="510283"/>
          </a:xfrm>
          <a:prstGeom prst="rect">
            <a:avLst/>
          </a:prstGeom>
        </p:spPr>
        <p:txBody>
          <a:bodyPr vert="horz" lIns="94707" tIns="47354" rIns="94707" bIns="47354" rtlCol="0" anchor="b"/>
          <a:lstStyle>
            <a:lvl1pPr algn="r">
              <a:defRPr sz="1200"/>
            </a:lvl1pPr>
          </a:lstStyle>
          <a:p>
            <a:fld id="{4DBE26EA-617F-4DAD-8C42-18147E7E8E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195861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BFC82-0A9A-4827-B149-1D9DDBDC898A}" type="datetimeFigureOut">
              <a:rPr kumimoji="1" lang="ja-JP" altLang="en-US" smtClean="0"/>
              <a:t>2025/10/1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B5110-2C41-4764-A9FA-1746BCE547C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067479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BFC82-0A9A-4827-B149-1D9DDBDC898A}" type="datetimeFigureOut">
              <a:rPr kumimoji="1" lang="ja-JP" altLang="en-US" smtClean="0"/>
              <a:t>2025/10/1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B5110-2C41-4764-A9FA-1746BCE547C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025528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BFC82-0A9A-4827-B149-1D9DDBDC898A}" type="datetimeFigureOut">
              <a:rPr kumimoji="1" lang="ja-JP" altLang="en-US" smtClean="0"/>
              <a:t>2025/10/1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B5110-2C41-4764-A9FA-1746BCE547C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686067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BFC82-0A9A-4827-B149-1D9DDBDC898A}" type="datetimeFigureOut">
              <a:rPr kumimoji="1" lang="ja-JP" altLang="en-US" smtClean="0"/>
              <a:t>2025/10/1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B5110-2C41-4764-A9FA-1746BCE547C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60316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BFC82-0A9A-4827-B149-1D9DDBDC898A}" type="datetimeFigureOut">
              <a:rPr kumimoji="1" lang="ja-JP" altLang="en-US" smtClean="0"/>
              <a:t>2025/10/1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B5110-2C41-4764-A9FA-1746BCE547C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23956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BFC82-0A9A-4827-B149-1D9DDBDC898A}" type="datetimeFigureOut">
              <a:rPr kumimoji="1" lang="ja-JP" altLang="en-US" smtClean="0"/>
              <a:t>2025/10/1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B5110-2C41-4764-A9FA-1746BCE547C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89108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BFC82-0A9A-4827-B149-1D9DDBDC898A}" type="datetimeFigureOut">
              <a:rPr kumimoji="1" lang="ja-JP" altLang="en-US" smtClean="0"/>
              <a:t>2025/10/1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B5110-2C41-4764-A9FA-1746BCE547C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175037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BFC82-0A9A-4827-B149-1D9DDBDC898A}" type="datetimeFigureOut">
              <a:rPr kumimoji="1" lang="ja-JP" altLang="en-US" smtClean="0"/>
              <a:t>2025/10/1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B5110-2C41-4764-A9FA-1746BCE547C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389663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BFC82-0A9A-4827-B149-1D9DDBDC898A}" type="datetimeFigureOut">
              <a:rPr kumimoji="1" lang="ja-JP" altLang="en-US" smtClean="0"/>
              <a:t>2025/10/1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B5110-2C41-4764-A9FA-1746BCE547C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037417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BFC82-0A9A-4827-B149-1D9DDBDC898A}" type="datetimeFigureOut">
              <a:rPr kumimoji="1" lang="ja-JP" altLang="en-US" smtClean="0"/>
              <a:t>2025/10/1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B5110-2C41-4764-A9FA-1746BCE547C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551643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BFC82-0A9A-4827-B149-1D9DDBDC898A}" type="datetimeFigureOut">
              <a:rPr kumimoji="1" lang="ja-JP" altLang="en-US" smtClean="0"/>
              <a:t>2025/10/1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B5110-2C41-4764-A9FA-1746BCE547C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550541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9BFC82-0A9A-4827-B149-1D9DDBDC898A}" type="datetimeFigureOut">
              <a:rPr kumimoji="1" lang="ja-JP" altLang="en-US" smtClean="0"/>
              <a:t>2025/10/1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6B5110-2C41-4764-A9FA-1746BCE547C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439996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7B5F6EDA-325C-4880-B1A1-9BB4C3FB22BF}"/>
              </a:ext>
            </a:extLst>
          </p:cNvPr>
          <p:cNvSpPr/>
          <p:nvPr/>
        </p:nvSpPr>
        <p:spPr>
          <a:xfrm>
            <a:off x="214311" y="209992"/>
            <a:ext cx="6429375" cy="472812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DE94115B-532F-49C1-821B-FCB971F2828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71461" y="920215"/>
            <a:ext cx="6429375" cy="1534056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 fontScale="90000"/>
          </a:bodyPr>
          <a:lstStyle/>
          <a:p>
            <a:pPr>
              <a:lnSpc>
                <a:spcPts val="6000"/>
              </a:lnSpc>
            </a:pPr>
            <a:r>
              <a:rPr lang="en-US" altLang="ja-JP" sz="60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300</a:t>
            </a:r>
            <a:r>
              <a:rPr lang="ja-JP" altLang="en-US" sz="60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円</a:t>
            </a:r>
            <a:r>
              <a:rPr lang="ja-JP" altLang="en-US" sz="40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で</a:t>
            </a:r>
            <a:r>
              <a:rPr lang="ja-JP" altLang="en-US" sz="60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利用できる</a:t>
            </a:r>
            <a:r>
              <a:rPr lang="ja-JP" altLang="en-US" sz="67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便利なタクシー</a:t>
            </a:r>
            <a:endParaRPr lang="ja-JP" altLang="en-US" sz="66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070180DC-30AE-424C-A95E-BA7BBFB49D4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14483" y="257616"/>
            <a:ext cx="5100642" cy="599634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l"/>
            <a:r>
              <a:rPr lang="ja-JP" altLang="en-US" sz="28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いこまいかー</a:t>
            </a:r>
            <a:r>
              <a:rPr lang="ja-JP" altLang="en-US" sz="20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を</a:t>
            </a:r>
            <a:r>
              <a:rPr lang="ja-JP" altLang="en-US" sz="28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ご利用ください</a:t>
            </a:r>
            <a:endParaRPr kumimoji="1" lang="ja-JP" altLang="en-US" sz="28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7" name="字幕 2">
            <a:extLst>
              <a:ext uri="{FF2B5EF4-FFF2-40B4-BE49-F238E27FC236}">
                <a16:creationId xmlns:a16="http://schemas.microsoft.com/office/drawing/2014/main" id="{60E4DB16-FE5F-4670-97EE-6B721344F4EF}"/>
              </a:ext>
            </a:extLst>
          </p:cNvPr>
          <p:cNvSpPr txBox="1">
            <a:spLocks/>
          </p:cNvSpPr>
          <p:nvPr/>
        </p:nvSpPr>
        <p:spPr>
          <a:xfrm>
            <a:off x="307178" y="2399137"/>
            <a:ext cx="6336507" cy="123304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 「いこまいかー」とは、</a:t>
            </a:r>
            <a:r>
              <a:rPr lang="ja-JP" altLang="en-US" sz="1400" b="1" dirty="0">
                <a:solidFill>
                  <a:srgbClr val="0070C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自宅と小学校区ごとに決められた目的地の間を</a:t>
            </a:r>
            <a:r>
              <a:rPr lang="en-US" altLang="ja-JP" sz="1400" b="1" dirty="0">
                <a:solidFill>
                  <a:srgbClr val="0070C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300</a:t>
            </a:r>
            <a:r>
              <a:rPr lang="ja-JP" altLang="en-US" sz="1400" b="1" dirty="0">
                <a:solidFill>
                  <a:srgbClr val="0070C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円で送迎するタクシーサービス</a:t>
            </a:r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です。</a:t>
            </a:r>
          </a:p>
          <a:p>
            <a:pPr algn="l"/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自宅から駅やバス停までの距離が遠い方、バス停まで歩いていくのが難しい方など、市内にお住まいの方なら</a:t>
            </a:r>
            <a:r>
              <a:rPr lang="ja-JP" altLang="en-US" sz="1400" b="1" dirty="0">
                <a:solidFill>
                  <a:srgbClr val="0070C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どなたでも利用できます</a:t>
            </a:r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。おでかけの際は、ぜひご利用ください。</a:t>
            </a: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D5CBCBA8-C666-4F5C-AF14-A97022C8EE52}"/>
              </a:ext>
            </a:extLst>
          </p:cNvPr>
          <p:cNvSpPr/>
          <p:nvPr/>
        </p:nvSpPr>
        <p:spPr>
          <a:xfrm>
            <a:off x="307178" y="3657600"/>
            <a:ext cx="700088" cy="700088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9" name="字幕 2">
            <a:extLst>
              <a:ext uri="{FF2B5EF4-FFF2-40B4-BE49-F238E27FC236}">
                <a16:creationId xmlns:a16="http://schemas.microsoft.com/office/drawing/2014/main" id="{6A4E6283-8493-4151-893B-5B14BFB98CAE}"/>
              </a:ext>
            </a:extLst>
          </p:cNvPr>
          <p:cNvSpPr txBox="1">
            <a:spLocks/>
          </p:cNvSpPr>
          <p:nvPr/>
        </p:nvSpPr>
        <p:spPr>
          <a:xfrm>
            <a:off x="311942" y="3743325"/>
            <a:ext cx="695324" cy="629091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2000"/>
              </a:lnSpc>
              <a:spcBef>
                <a:spcPts val="0"/>
              </a:spcBef>
            </a:pPr>
            <a:r>
              <a:rPr lang="ja-JP" altLang="en-US" sz="20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利用</a:t>
            </a:r>
            <a:endParaRPr lang="en-US" altLang="ja-JP" sz="20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>
              <a:lnSpc>
                <a:spcPts val="2000"/>
              </a:lnSpc>
              <a:spcBef>
                <a:spcPts val="0"/>
              </a:spcBef>
            </a:pPr>
            <a:r>
              <a:rPr lang="ja-JP" altLang="en-US" sz="20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時間</a:t>
            </a:r>
          </a:p>
        </p:txBody>
      </p:sp>
      <p:sp>
        <p:nvSpPr>
          <p:cNvPr id="12" name="字幕 2">
            <a:extLst>
              <a:ext uri="{FF2B5EF4-FFF2-40B4-BE49-F238E27FC236}">
                <a16:creationId xmlns:a16="http://schemas.microsoft.com/office/drawing/2014/main" id="{6F76F4F4-27CA-4916-A2B8-4C38530AB1C4}"/>
              </a:ext>
            </a:extLst>
          </p:cNvPr>
          <p:cNvSpPr txBox="1">
            <a:spLocks/>
          </p:cNvSpPr>
          <p:nvPr/>
        </p:nvSpPr>
        <p:spPr>
          <a:xfrm>
            <a:off x="1009651" y="3715191"/>
            <a:ext cx="3305174" cy="599634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ja-JP" altLang="en-US" sz="28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午前８時～午後５時</a:t>
            </a:r>
          </a:p>
        </p:txBody>
      </p:sp>
      <p:cxnSp>
        <p:nvCxnSpPr>
          <p:cNvPr id="14" name="直線コネクタ 13">
            <a:extLst>
              <a:ext uri="{FF2B5EF4-FFF2-40B4-BE49-F238E27FC236}">
                <a16:creationId xmlns:a16="http://schemas.microsoft.com/office/drawing/2014/main" id="{EF179F95-11BC-4483-9151-1BD6B3494094}"/>
              </a:ext>
            </a:extLst>
          </p:cNvPr>
          <p:cNvCxnSpPr/>
          <p:nvPr/>
        </p:nvCxnSpPr>
        <p:spPr>
          <a:xfrm>
            <a:off x="307178" y="2328652"/>
            <a:ext cx="6243639" cy="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線コネクタ 14">
            <a:extLst>
              <a:ext uri="{FF2B5EF4-FFF2-40B4-BE49-F238E27FC236}">
                <a16:creationId xmlns:a16="http://schemas.microsoft.com/office/drawing/2014/main" id="{6C962D9C-12B7-4FC3-850D-12E391441E26}"/>
              </a:ext>
            </a:extLst>
          </p:cNvPr>
          <p:cNvCxnSpPr/>
          <p:nvPr/>
        </p:nvCxnSpPr>
        <p:spPr>
          <a:xfrm>
            <a:off x="307178" y="3545947"/>
            <a:ext cx="6243639" cy="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2D567896-733A-48DE-B97F-E436AB1EDDE4}"/>
              </a:ext>
            </a:extLst>
          </p:cNvPr>
          <p:cNvSpPr/>
          <p:nvPr/>
        </p:nvSpPr>
        <p:spPr>
          <a:xfrm>
            <a:off x="4195759" y="3657600"/>
            <a:ext cx="700088" cy="700088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7" name="字幕 2">
            <a:extLst>
              <a:ext uri="{FF2B5EF4-FFF2-40B4-BE49-F238E27FC236}">
                <a16:creationId xmlns:a16="http://schemas.microsoft.com/office/drawing/2014/main" id="{470B28C1-914E-4A93-9E95-5C6CBCA35391}"/>
              </a:ext>
            </a:extLst>
          </p:cNvPr>
          <p:cNvSpPr txBox="1">
            <a:spLocks/>
          </p:cNvSpPr>
          <p:nvPr/>
        </p:nvSpPr>
        <p:spPr>
          <a:xfrm>
            <a:off x="4200523" y="3867150"/>
            <a:ext cx="695324" cy="42862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2000"/>
              </a:lnSpc>
              <a:spcBef>
                <a:spcPts val="0"/>
              </a:spcBef>
            </a:pPr>
            <a:r>
              <a:rPr lang="ja-JP" altLang="en-US" sz="20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運賃</a:t>
            </a:r>
            <a:endParaRPr lang="en-US" altLang="ja-JP" sz="20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8" name="字幕 2">
            <a:extLst>
              <a:ext uri="{FF2B5EF4-FFF2-40B4-BE49-F238E27FC236}">
                <a16:creationId xmlns:a16="http://schemas.microsoft.com/office/drawing/2014/main" id="{CE849046-7CE6-489A-88A5-3EF4BC061F76}"/>
              </a:ext>
            </a:extLst>
          </p:cNvPr>
          <p:cNvSpPr txBox="1">
            <a:spLocks/>
          </p:cNvSpPr>
          <p:nvPr/>
        </p:nvSpPr>
        <p:spPr>
          <a:xfrm>
            <a:off x="1028702" y="4076920"/>
            <a:ext cx="2605086" cy="32795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altLang="ja-JP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※12/29</a:t>
            </a:r>
            <a:r>
              <a:rPr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～</a:t>
            </a:r>
            <a:r>
              <a:rPr lang="en-US" altLang="ja-JP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1/3</a:t>
            </a:r>
            <a:r>
              <a:rPr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は運休</a:t>
            </a:r>
          </a:p>
        </p:txBody>
      </p:sp>
      <p:sp>
        <p:nvSpPr>
          <p:cNvPr id="19" name="字幕 2">
            <a:extLst>
              <a:ext uri="{FF2B5EF4-FFF2-40B4-BE49-F238E27FC236}">
                <a16:creationId xmlns:a16="http://schemas.microsoft.com/office/drawing/2014/main" id="{59607180-49A9-4D2F-A421-4641A2A96DFD}"/>
              </a:ext>
            </a:extLst>
          </p:cNvPr>
          <p:cNvSpPr txBox="1">
            <a:spLocks/>
          </p:cNvSpPr>
          <p:nvPr/>
        </p:nvSpPr>
        <p:spPr>
          <a:xfrm>
            <a:off x="4895847" y="3705666"/>
            <a:ext cx="1800225" cy="59963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altLang="ja-JP" sz="20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r>
              <a:rPr lang="ja-JP" altLang="en-US" sz="20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台 </a:t>
            </a:r>
            <a:r>
              <a:rPr lang="en-US" altLang="ja-JP" sz="28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300</a:t>
            </a:r>
            <a:r>
              <a:rPr lang="ja-JP" altLang="en-US" sz="28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円</a:t>
            </a:r>
          </a:p>
        </p:txBody>
      </p:sp>
      <p:sp>
        <p:nvSpPr>
          <p:cNvPr id="20" name="字幕 2">
            <a:extLst>
              <a:ext uri="{FF2B5EF4-FFF2-40B4-BE49-F238E27FC236}">
                <a16:creationId xmlns:a16="http://schemas.microsoft.com/office/drawing/2014/main" id="{4DBC0449-806C-4E60-AAD7-8FDFE9967C95}"/>
              </a:ext>
            </a:extLst>
          </p:cNvPr>
          <p:cNvSpPr txBox="1">
            <a:spLocks/>
          </p:cNvSpPr>
          <p:nvPr/>
        </p:nvSpPr>
        <p:spPr>
          <a:xfrm>
            <a:off x="4910137" y="4076920"/>
            <a:ext cx="1909763" cy="371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1600"/>
              </a:lnSpc>
              <a:spcBef>
                <a:spcPts val="0"/>
              </a:spcBef>
            </a:pPr>
            <a:r>
              <a:rPr lang="en-US" altLang="ja-JP" sz="105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05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複数人の利用でも</a:t>
            </a:r>
            <a:r>
              <a:rPr lang="en-US" altLang="ja-JP" sz="105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300</a:t>
            </a:r>
            <a:r>
              <a:rPr lang="ja-JP" altLang="en-US" sz="105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円</a:t>
            </a:r>
          </a:p>
        </p:txBody>
      </p:sp>
      <p:sp>
        <p:nvSpPr>
          <p:cNvPr id="21" name="字幕 2">
            <a:extLst>
              <a:ext uri="{FF2B5EF4-FFF2-40B4-BE49-F238E27FC236}">
                <a16:creationId xmlns:a16="http://schemas.microsoft.com/office/drawing/2014/main" id="{8CAD2384-5CAD-42CE-9E5D-7FD91C7DBC10}"/>
              </a:ext>
            </a:extLst>
          </p:cNvPr>
          <p:cNvSpPr txBox="1">
            <a:spLocks/>
          </p:cNvSpPr>
          <p:nvPr/>
        </p:nvSpPr>
        <p:spPr>
          <a:xfrm>
            <a:off x="145253" y="8107876"/>
            <a:ext cx="6484144" cy="123286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1200"/>
              </a:lnSpc>
              <a:spcBef>
                <a:spcPts val="400"/>
              </a:spcBef>
            </a:pPr>
            <a:r>
              <a:rPr lang="ja-JP" altLang="en-US" sz="105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・小学生未満のお子さんだけでは、利用できません。</a:t>
            </a:r>
          </a:p>
          <a:p>
            <a:pPr algn="l">
              <a:lnSpc>
                <a:spcPts val="1200"/>
              </a:lnSpc>
              <a:spcBef>
                <a:spcPts val="400"/>
              </a:spcBef>
            </a:pPr>
            <a:r>
              <a:rPr lang="ja-JP" altLang="en-US" sz="105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・車両の空き状況により、希望の時間に予約できない場合があります。</a:t>
            </a:r>
          </a:p>
          <a:p>
            <a:pPr algn="l">
              <a:lnSpc>
                <a:spcPts val="1200"/>
              </a:lnSpc>
              <a:spcBef>
                <a:spcPts val="400"/>
              </a:spcBef>
            </a:pPr>
            <a:r>
              <a:rPr lang="ja-JP" altLang="en-US" sz="105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・六万石くるりんバスののりつぎが無料になる「のりつぎ券」を降車時に発行します。　</a:t>
            </a:r>
            <a:endParaRPr lang="en-US" altLang="ja-JP" sz="105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>
              <a:lnSpc>
                <a:spcPts val="1200"/>
              </a:lnSpc>
              <a:spcBef>
                <a:spcPts val="0"/>
              </a:spcBef>
            </a:pPr>
            <a:r>
              <a:rPr lang="ja-JP" altLang="en-US" sz="105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希望される方は運転手にお伝えください。</a:t>
            </a:r>
          </a:p>
          <a:p>
            <a:pPr algn="l">
              <a:lnSpc>
                <a:spcPts val="1200"/>
              </a:lnSpc>
              <a:spcBef>
                <a:spcPts val="400"/>
              </a:spcBef>
            </a:pPr>
            <a:r>
              <a:rPr lang="ja-JP" altLang="en-US" sz="105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</a:t>
            </a:r>
            <a:r>
              <a:rPr lang="en-US" altLang="ja-JP" sz="1050" dirty="0">
                <a:latin typeface="メイリオ" panose="020B0604030504040204" pitchFamily="50" charset="-128"/>
                <a:ea typeface="メイリオ" panose="020B0604030504040204" pitchFamily="50" charset="-128"/>
              </a:rPr>
              <a:t>75</a:t>
            </a:r>
            <a:r>
              <a:rPr lang="ja-JP" altLang="en-US" sz="105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歳以上の運転免許証自主返納者には、運賃が</a:t>
            </a:r>
            <a:r>
              <a:rPr lang="en-US" altLang="ja-JP" sz="1050" dirty="0">
                <a:latin typeface="メイリオ" panose="020B0604030504040204" pitchFamily="50" charset="-128"/>
                <a:ea typeface="メイリオ" panose="020B0604030504040204" pitchFamily="50" charset="-128"/>
              </a:rPr>
              <a:t>200</a:t>
            </a:r>
            <a:r>
              <a:rPr lang="ja-JP" altLang="en-US" sz="105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円になる「コミュニティバス割引乗車証」を交付し</a:t>
            </a:r>
            <a:br>
              <a:rPr lang="en-US" altLang="ja-JP" sz="1050" dirty="0"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ja-JP" altLang="en-US" sz="105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ます。詳しくは危機管理課（☎</a:t>
            </a:r>
            <a:r>
              <a:rPr lang="en-US" altLang="ja-JP" sz="1050" dirty="0">
                <a:latin typeface="メイリオ" panose="020B0604030504040204" pitchFamily="50" charset="-128"/>
                <a:ea typeface="メイリオ" panose="020B0604030504040204" pitchFamily="50" charset="-128"/>
              </a:rPr>
              <a:t>65-2196</a:t>
            </a:r>
            <a:r>
              <a:rPr lang="ja-JP" altLang="en-US" sz="105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）へお問い合わせください。</a:t>
            </a:r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D7B3B967-7587-41EE-BDCB-D92E6D9442BF}"/>
              </a:ext>
            </a:extLst>
          </p:cNvPr>
          <p:cNvSpPr/>
          <p:nvPr/>
        </p:nvSpPr>
        <p:spPr>
          <a:xfrm>
            <a:off x="214310" y="9305924"/>
            <a:ext cx="6429375" cy="434425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字幕 2">
            <a:extLst>
              <a:ext uri="{FF2B5EF4-FFF2-40B4-BE49-F238E27FC236}">
                <a16:creationId xmlns:a16="http://schemas.microsoft.com/office/drawing/2014/main" id="{C69A102F-C673-43D7-B318-38CEC2B3DF2A}"/>
              </a:ext>
            </a:extLst>
          </p:cNvPr>
          <p:cNvSpPr txBox="1">
            <a:spLocks/>
          </p:cNvSpPr>
          <p:nvPr/>
        </p:nvSpPr>
        <p:spPr>
          <a:xfrm>
            <a:off x="1028702" y="9407416"/>
            <a:ext cx="5762623" cy="434424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>
            <a:normAutofit fontScale="92500"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ja-JP" altLang="en-US" sz="160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西尾市役所 地域つながり課 地域支援担当（☎</a:t>
            </a:r>
            <a:r>
              <a:rPr lang="en-US" altLang="ja-JP" sz="160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0563-65-2107</a:t>
            </a:r>
            <a:r>
              <a:rPr lang="ja-JP" altLang="en-US" sz="160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）</a:t>
            </a:r>
          </a:p>
        </p:txBody>
      </p:sp>
      <p:sp>
        <p:nvSpPr>
          <p:cNvPr id="24" name="正方形/長方形 23">
            <a:extLst>
              <a:ext uri="{FF2B5EF4-FFF2-40B4-BE49-F238E27FC236}">
                <a16:creationId xmlns:a16="http://schemas.microsoft.com/office/drawing/2014/main" id="{36333453-7124-4010-BDEC-15E740EDAB24}"/>
              </a:ext>
            </a:extLst>
          </p:cNvPr>
          <p:cNvSpPr/>
          <p:nvPr/>
        </p:nvSpPr>
        <p:spPr>
          <a:xfrm>
            <a:off x="288127" y="9378841"/>
            <a:ext cx="720000" cy="28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字幕 2">
            <a:extLst>
              <a:ext uri="{FF2B5EF4-FFF2-40B4-BE49-F238E27FC236}">
                <a16:creationId xmlns:a16="http://schemas.microsoft.com/office/drawing/2014/main" id="{EA21975A-AD46-4410-A74F-4C646AA30695}"/>
              </a:ext>
            </a:extLst>
          </p:cNvPr>
          <p:cNvSpPr txBox="1">
            <a:spLocks/>
          </p:cNvSpPr>
          <p:nvPr/>
        </p:nvSpPr>
        <p:spPr>
          <a:xfrm>
            <a:off x="280985" y="9413658"/>
            <a:ext cx="890590" cy="2891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ja-JP" altLang="en-US" sz="14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問合先</a:t>
            </a:r>
          </a:p>
        </p:txBody>
      </p:sp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id="{F901AF5A-2BCC-4C61-8636-BE00A17BC04D}"/>
              </a:ext>
            </a:extLst>
          </p:cNvPr>
          <p:cNvSpPr/>
          <p:nvPr/>
        </p:nvSpPr>
        <p:spPr>
          <a:xfrm>
            <a:off x="214310" y="4494036"/>
            <a:ext cx="6415087" cy="351858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38100"/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7" name="字幕 2">
            <a:extLst>
              <a:ext uri="{FF2B5EF4-FFF2-40B4-BE49-F238E27FC236}">
                <a16:creationId xmlns:a16="http://schemas.microsoft.com/office/drawing/2014/main" id="{F4AE735E-D2A4-468D-8B4F-06808664D444}"/>
              </a:ext>
            </a:extLst>
          </p:cNvPr>
          <p:cNvSpPr txBox="1">
            <a:spLocks/>
          </p:cNvSpPr>
          <p:nvPr/>
        </p:nvSpPr>
        <p:spPr>
          <a:xfrm>
            <a:off x="3109940" y="4556130"/>
            <a:ext cx="601974" cy="3469305"/>
          </a:xfrm>
          <a:prstGeom prst="rect">
            <a:avLst/>
          </a:prstGeom>
        </p:spPr>
        <p:txBody>
          <a:bodyPr vert="eaVert" lIns="91440" tIns="45720" rIns="91440" bIns="45720" rtlCol="0">
            <a:norm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28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利用方法</a:t>
            </a:r>
          </a:p>
        </p:txBody>
      </p:sp>
      <p:sp>
        <p:nvSpPr>
          <p:cNvPr id="32" name="字幕 2">
            <a:extLst>
              <a:ext uri="{FF2B5EF4-FFF2-40B4-BE49-F238E27FC236}">
                <a16:creationId xmlns:a16="http://schemas.microsoft.com/office/drawing/2014/main" id="{34A67D70-5E14-4C8E-A114-93DD870ABF14}"/>
              </a:ext>
            </a:extLst>
          </p:cNvPr>
          <p:cNvSpPr txBox="1">
            <a:spLocks/>
          </p:cNvSpPr>
          <p:nvPr/>
        </p:nvSpPr>
        <p:spPr>
          <a:xfrm>
            <a:off x="255741" y="4670581"/>
            <a:ext cx="2903211" cy="33548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1400"/>
              </a:lnSpc>
              <a:spcBef>
                <a:spcPts val="600"/>
              </a:spcBef>
            </a:pPr>
            <a:r>
              <a:rPr lang="ja-JP" altLang="en-US" sz="1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①まずは利用登録を！</a:t>
            </a:r>
            <a:endParaRPr lang="en-US" altLang="ja-JP" sz="1600" b="1" dirty="0">
              <a:solidFill>
                <a:srgbClr val="00206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>
              <a:lnSpc>
                <a:spcPts val="1200"/>
              </a:lnSpc>
              <a:spcBef>
                <a:spcPts val="600"/>
              </a:spcBef>
            </a:pPr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いこまいかーを利用するには、</a:t>
            </a:r>
            <a:r>
              <a:rPr lang="ja-JP" altLang="en-US" sz="11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事前に利用登録</a:t>
            </a:r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をしてください。地域つながり課へ住所・氏名・電話番号をお伝えください。登録後、</a:t>
            </a:r>
            <a:r>
              <a:rPr lang="ja-JP" altLang="en-US" sz="11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１週間程度</a:t>
            </a:r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で</a:t>
            </a:r>
            <a:r>
              <a:rPr lang="ja-JP" altLang="en-US" sz="11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「いこまいかー利用登録証」</a:t>
            </a:r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をお届けします。</a:t>
            </a:r>
          </a:p>
          <a:p>
            <a:pPr algn="l">
              <a:lnSpc>
                <a:spcPts val="1400"/>
              </a:lnSpc>
              <a:spcBef>
                <a:spcPts val="600"/>
              </a:spcBef>
            </a:pPr>
            <a:r>
              <a:rPr lang="ja-JP" altLang="en-US" sz="1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■利用登録先</a:t>
            </a:r>
          </a:p>
          <a:p>
            <a:pPr algn="l">
              <a:lnSpc>
                <a:spcPts val="1200"/>
              </a:lnSpc>
              <a:spcBef>
                <a:spcPts val="0"/>
              </a:spcBef>
            </a:pPr>
            <a:r>
              <a:rPr lang="ja-JP" altLang="en-US" sz="11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市役所（</a:t>
            </a:r>
            <a:r>
              <a:rPr lang="en-US" altLang="ja-JP" sz="11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r>
              <a:rPr lang="ja-JP" altLang="en-US" sz="11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階）</a:t>
            </a:r>
            <a:r>
              <a:rPr lang="en-US" altLang="ja-JP" sz="11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6</a:t>
            </a:r>
            <a:r>
              <a:rPr lang="ja-JP" altLang="en-US" sz="11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番窓口 地域つながり課</a:t>
            </a:r>
          </a:p>
          <a:p>
            <a:pPr algn="l">
              <a:lnSpc>
                <a:spcPts val="1200"/>
              </a:lnSpc>
              <a:spcBef>
                <a:spcPts val="0"/>
              </a:spcBef>
            </a:pPr>
            <a:r>
              <a:rPr lang="ja-JP" altLang="en-US" sz="11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☎</a:t>
            </a:r>
            <a:r>
              <a:rPr lang="en-US" altLang="ja-JP" sz="11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65-2107</a:t>
            </a:r>
            <a:r>
              <a:rPr lang="ja-JP" altLang="en-US" sz="11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en-US" altLang="ja-JP" sz="11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FAX</a:t>
            </a:r>
            <a:r>
              <a:rPr lang="ja-JP" altLang="en-US" sz="11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lang="en-US" altLang="ja-JP" sz="11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56-2175</a:t>
            </a:r>
          </a:p>
          <a:p>
            <a:pPr algn="l">
              <a:lnSpc>
                <a:spcPts val="1200"/>
              </a:lnSpc>
              <a:spcBef>
                <a:spcPts val="0"/>
              </a:spcBef>
            </a:pPr>
            <a:r>
              <a:rPr lang="ja-JP" altLang="en-US" sz="11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en-US" altLang="ja-JP" sz="11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E-Mail</a:t>
            </a:r>
            <a:r>
              <a:rPr lang="ja-JP" altLang="en-US" sz="11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：</a:t>
            </a:r>
            <a:r>
              <a:rPr lang="en-US" altLang="ja-JP" sz="11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kyoudou@city.nishio.lg.jp</a:t>
            </a:r>
          </a:p>
          <a:p>
            <a:pPr algn="l">
              <a:lnSpc>
                <a:spcPts val="1400"/>
              </a:lnSpc>
              <a:spcBef>
                <a:spcPts val="1800"/>
              </a:spcBef>
            </a:pPr>
            <a:r>
              <a:rPr lang="ja-JP" altLang="en-US" sz="1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②電話で予約する</a:t>
            </a:r>
            <a:endParaRPr lang="en-US" altLang="ja-JP" sz="1600" b="1" dirty="0">
              <a:solidFill>
                <a:srgbClr val="00206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>
              <a:lnSpc>
                <a:spcPts val="1200"/>
              </a:lnSpc>
              <a:spcBef>
                <a:spcPts val="600"/>
              </a:spcBef>
            </a:pPr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・利用登録証に記載のタクシー会社へ</a:t>
            </a:r>
            <a:r>
              <a:rPr lang="ja-JP" altLang="en-US" sz="11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電話</a:t>
            </a:r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endParaRPr lang="en-US" altLang="ja-JP" sz="11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>
              <a:lnSpc>
                <a:spcPts val="1200"/>
              </a:lnSpc>
              <a:spcBef>
                <a:spcPts val="0"/>
              </a:spcBef>
            </a:pPr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   し、「いこまいかーを利用」と伝える。</a:t>
            </a:r>
          </a:p>
          <a:p>
            <a:pPr algn="l">
              <a:lnSpc>
                <a:spcPts val="1200"/>
              </a:lnSpc>
              <a:spcBef>
                <a:spcPts val="400"/>
              </a:spcBef>
            </a:pPr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・氏名、電話番号、出発地、目的地、利用</a:t>
            </a:r>
            <a:endParaRPr lang="en-US" altLang="ja-JP" sz="11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>
              <a:lnSpc>
                <a:spcPts val="1200"/>
              </a:lnSpc>
              <a:spcBef>
                <a:spcPts val="0"/>
              </a:spcBef>
            </a:pPr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日時、人数を伝える。</a:t>
            </a:r>
          </a:p>
          <a:p>
            <a:pPr algn="l">
              <a:lnSpc>
                <a:spcPts val="1200"/>
              </a:lnSpc>
              <a:spcBef>
                <a:spcPts val="400"/>
              </a:spcBef>
            </a:pPr>
            <a:r>
              <a:rPr lang="en-US" altLang="ja-JP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車両に空きがあれば、</a:t>
            </a:r>
            <a:r>
              <a:rPr lang="ja-JP" altLang="en-US" sz="11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「今から」の利用</a:t>
            </a:r>
            <a:endParaRPr lang="en-US" altLang="ja-JP" sz="11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>
              <a:lnSpc>
                <a:spcPts val="1200"/>
              </a:lnSpc>
              <a:spcBef>
                <a:spcPts val="0"/>
              </a:spcBef>
            </a:pPr>
            <a:r>
              <a:rPr lang="ja-JP" altLang="en-US" sz="11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も可能</a:t>
            </a:r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です。</a:t>
            </a:r>
          </a:p>
        </p:txBody>
      </p:sp>
      <p:sp>
        <p:nvSpPr>
          <p:cNvPr id="30" name="字幕 2">
            <a:extLst>
              <a:ext uri="{FF2B5EF4-FFF2-40B4-BE49-F238E27FC236}">
                <a16:creationId xmlns:a16="http://schemas.microsoft.com/office/drawing/2014/main" id="{210234F1-CE23-429D-AE42-E31CCAE440CC}"/>
              </a:ext>
            </a:extLst>
          </p:cNvPr>
          <p:cNvSpPr txBox="1">
            <a:spLocks/>
          </p:cNvSpPr>
          <p:nvPr/>
        </p:nvSpPr>
        <p:spPr>
          <a:xfrm>
            <a:off x="3711914" y="4670581"/>
            <a:ext cx="2903211" cy="34372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1400"/>
              </a:lnSpc>
              <a:spcBef>
                <a:spcPts val="600"/>
              </a:spcBef>
            </a:pPr>
            <a:r>
              <a:rPr lang="ja-JP" altLang="en-US" sz="1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③乗車する</a:t>
            </a:r>
            <a:endParaRPr lang="en-US" altLang="ja-JP" sz="1600" b="1" dirty="0">
              <a:solidFill>
                <a:srgbClr val="00206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>
              <a:lnSpc>
                <a:spcPts val="1200"/>
              </a:lnSpc>
              <a:spcBef>
                <a:spcPts val="400"/>
              </a:spcBef>
            </a:pPr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・予約時間になったら、</a:t>
            </a:r>
            <a:endParaRPr lang="en-US" altLang="ja-JP" sz="11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>
              <a:lnSpc>
                <a:spcPts val="1200"/>
              </a:lnSpc>
              <a:spcBef>
                <a:spcPts val="0"/>
              </a:spcBef>
            </a:pPr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11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出発地の入口付近で</a:t>
            </a:r>
            <a:endParaRPr lang="en-US" altLang="ja-JP" sz="11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>
              <a:lnSpc>
                <a:spcPts val="1200"/>
              </a:lnSpc>
              <a:spcBef>
                <a:spcPts val="0"/>
              </a:spcBef>
            </a:pPr>
            <a:r>
              <a:rPr lang="ja-JP" altLang="en-US" sz="11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お待ち</a:t>
            </a:r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ください。</a:t>
            </a:r>
          </a:p>
          <a:p>
            <a:pPr algn="l">
              <a:lnSpc>
                <a:spcPts val="1200"/>
              </a:lnSpc>
              <a:spcBef>
                <a:spcPts val="400"/>
              </a:spcBef>
            </a:pPr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・乗車する時に、運転手に</a:t>
            </a:r>
            <a:r>
              <a:rPr lang="ja-JP" altLang="en-US" sz="11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「いこまいかー</a:t>
            </a:r>
            <a:br>
              <a:rPr lang="en-US" altLang="ja-JP" sz="1100" b="1" dirty="0"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ja-JP" altLang="en-US" sz="11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利用登録証」</a:t>
            </a:r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を見せてください。</a:t>
            </a:r>
            <a:endParaRPr lang="en-US" altLang="ja-JP" sz="11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>
              <a:lnSpc>
                <a:spcPts val="1400"/>
              </a:lnSpc>
              <a:spcBef>
                <a:spcPts val="1800"/>
              </a:spcBef>
            </a:pPr>
            <a:r>
              <a:rPr lang="ja-JP" altLang="en-US" sz="1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④運賃を支払う</a:t>
            </a:r>
            <a:endParaRPr lang="en-US" altLang="ja-JP" sz="1600" b="1" dirty="0">
              <a:solidFill>
                <a:srgbClr val="00206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>
              <a:lnSpc>
                <a:spcPts val="1200"/>
              </a:lnSpc>
              <a:spcBef>
                <a:spcPts val="400"/>
              </a:spcBef>
            </a:pPr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・目的地に到着したら、運転手に　　　　　　</a:t>
            </a:r>
            <a:br>
              <a:rPr lang="en-US" altLang="ja-JP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11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運賃</a:t>
            </a:r>
            <a:r>
              <a:rPr lang="en-US" altLang="ja-JP" sz="11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300</a:t>
            </a:r>
            <a:r>
              <a:rPr lang="ja-JP" altLang="en-US" sz="11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円（現金）</a:t>
            </a:r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を渡してください。</a:t>
            </a:r>
          </a:p>
          <a:p>
            <a:pPr algn="l">
              <a:lnSpc>
                <a:spcPts val="1200"/>
              </a:lnSpc>
              <a:spcBef>
                <a:spcPts val="400"/>
              </a:spcBef>
            </a:pPr>
            <a:r>
              <a:rPr lang="en-US" altLang="ja-JP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1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「いこまいかー利用登録証」がない場合　　　　　　　</a:t>
            </a:r>
            <a:br>
              <a:rPr lang="en-US" altLang="ja-JP" sz="1100" b="1" dirty="0"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ja-JP" altLang="en-US" sz="11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は、「いこまいかー」として利用できな</a:t>
            </a:r>
            <a:br>
              <a:rPr lang="en-US" altLang="ja-JP" sz="1100" b="1" dirty="0"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ja-JP" altLang="en-US" sz="11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い</a:t>
            </a:r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ため、通常のタクシー料金が必要です。　　　　　　</a:t>
            </a:r>
            <a:br>
              <a:rPr lang="en-US" altLang="ja-JP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また、他の割引制度やチケットは利用で</a:t>
            </a:r>
            <a:br>
              <a:rPr lang="en-US" altLang="ja-JP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きません。</a:t>
            </a:r>
            <a:endParaRPr lang="en-US" altLang="ja-JP" sz="11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>
              <a:lnSpc>
                <a:spcPts val="1200"/>
              </a:lnSpc>
              <a:spcBef>
                <a:spcPts val="400"/>
              </a:spcBef>
            </a:pPr>
            <a:r>
              <a:rPr lang="en-US" altLang="ja-JP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1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運転免許証自主返納支援の「コミュニ</a:t>
            </a:r>
            <a:endParaRPr lang="en-US" altLang="ja-JP" sz="11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>
              <a:lnSpc>
                <a:spcPts val="1200"/>
              </a:lnSpc>
              <a:spcBef>
                <a:spcPts val="0"/>
              </a:spcBef>
            </a:pPr>
            <a:r>
              <a:rPr lang="ja-JP" altLang="en-US" sz="11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ティバス割引乗車証」</a:t>
            </a:r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をお持ちの方は、</a:t>
            </a:r>
            <a:endParaRPr lang="en-US" altLang="ja-JP" sz="11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>
              <a:lnSpc>
                <a:spcPts val="1200"/>
              </a:lnSpc>
              <a:spcBef>
                <a:spcPts val="0"/>
              </a:spcBef>
            </a:pPr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運賃をお支払いの際、見せてください。</a:t>
            </a:r>
          </a:p>
        </p:txBody>
      </p:sp>
      <p:cxnSp>
        <p:nvCxnSpPr>
          <p:cNvPr id="13" name="直線コネクタ 12">
            <a:extLst>
              <a:ext uri="{FF2B5EF4-FFF2-40B4-BE49-F238E27FC236}">
                <a16:creationId xmlns:a16="http://schemas.microsoft.com/office/drawing/2014/main" id="{79F24E00-C15E-4855-84C4-D80B8D498B78}"/>
              </a:ext>
            </a:extLst>
          </p:cNvPr>
          <p:cNvCxnSpPr/>
          <p:nvPr/>
        </p:nvCxnSpPr>
        <p:spPr>
          <a:xfrm>
            <a:off x="3156604" y="4632481"/>
            <a:ext cx="0" cy="3282794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直線コネクタ 32">
            <a:extLst>
              <a:ext uri="{FF2B5EF4-FFF2-40B4-BE49-F238E27FC236}">
                <a16:creationId xmlns:a16="http://schemas.microsoft.com/office/drawing/2014/main" id="{BF8E2D25-126A-426F-B8E0-3288591D3E0D}"/>
              </a:ext>
            </a:extLst>
          </p:cNvPr>
          <p:cNvCxnSpPr/>
          <p:nvPr/>
        </p:nvCxnSpPr>
        <p:spPr>
          <a:xfrm>
            <a:off x="3691903" y="4632481"/>
            <a:ext cx="0" cy="3282794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字幕 2">
            <a:extLst>
              <a:ext uri="{FF2B5EF4-FFF2-40B4-BE49-F238E27FC236}">
                <a16:creationId xmlns:a16="http://schemas.microsoft.com/office/drawing/2014/main" id="{3DDFA881-94A6-4E08-903D-85757657C017}"/>
              </a:ext>
            </a:extLst>
          </p:cNvPr>
          <p:cNvSpPr txBox="1">
            <a:spLocks/>
          </p:cNvSpPr>
          <p:nvPr/>
        </p:nvSpPr>
        <p:spPr>
          <a:xfrm>
            <a:off x="1072528" y="4513206"/>
            <a:ext cx="1019645" cy="3020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1400"/>
              </a:lnSpc>
              <a:spcBef>
                <a:spcPts val="600"/>
              </a:spcBef>
            </a:pPr>
            <a:r>
              <a:rPr lang="ja-JP" altLang="en-US" sz="16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・・・・</a:t>
            </a:r>
            <a:endParaRPr lang="ja-JP" altLang="en-US" sz="1100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10" name="図 9">
            <a:extLst>
              <a:ext uri="{FF2B5EF4-FFF2-40B4-BE49-F238E27FC236}">
                <a16:creationId xmlns:a16="http://schemas.microsoft.com/office/drawing/2014/main" id="{83637975-7F5A-4601-9123-EC5DF10C1CD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459" b="98280" l="1200" r="98467">
                        <a14:foregroundMark x1="26933" y1="69037" x2="26933" y2="69037"/>
                        <a14:foregroundMark x1="24400" y1="84977" x2="24400" y2="84977"/>
                        <a14:foregroundMark x1="28133" y1="88073" x2="28133" y2="88073"/>
                        <a14:foregroundMark x1="29133" y1="86009" x2="29133" y2="86009"/>
                        <a14:foregroundMark x1="27533" y1="84633" x2="27533" y2="84633"/>
                        <a14:foregroundMark x1="71733" y1="77179" x2="71733" y2="77179"/>
                        <a14:foregroundMark x1="72133" y1="87385" x2="72133" y2="87385"/>
                        <a14:foregroundMark x1="94133" y1="51606" x2="94133" y2="51606"/>
                        <a14:foregroundMark x1="95733" y1="67317" x2="95733" y2="67317"/>
                        <a14:foregroundMark x1="97667" y1="68005" x2="97667" y2="68005"/>
                        <a14:foregroundMark x1="93333" y1="68005" x2="93333" y2="68005"/>
                        <a14:foregroundMark x1="5733" y1="55734" x2="5733" y2="55734"/>
                        <a14:foregroundMark x1="1200" y1="65940" x2="1200" y2="65940"/>
                        <a14:foregroundMark x1="93733" y1="66284" x2="93733" y2="66284"/>
                        <a14:foregroundMark x1="70533" y1="87041" x2="70533" y2="87041"/>
                        <a14:foregroundMark x1="70933" y1="80619" x2="70933" y2="80619"/>
                        <a14:foregroundMark x1="26333" y1="82225" x2="26333" y2="82225"/>
                        <a14:foregroundMark x1="43800" y1="83601" x2="43800" y2="83601"/>
                        <a14:foregroundMark x1="52733" y1="459" x2="52733" y2="459"/>
                        <a14:foregroundMark x1="95333" y1="66972" x2="95333" y2="66972"/>
                        <a14:foregroundMark x1="70733" y1="78211" x2="70733" y2="78211"/>
                        <a14:foregroundMark x1="74533" y1="73394" x2="74533" y2="73394"/>
                        <a14:foregroundMark x1="73133" y1="72362" x2="73133" y2="72362"/>
                        <a14:foregroundMark x1="73733" y1="68005" x2="73733" y2="68005"/>
                        <a14:foregroundMark x1="30733" y1="77523" x2="30733" y2="77523"/>
                        <a14:foregroundMark x1="98467" y1="72706" x2="98467" y2="72706"/>
                        <a14:foregroundMark x1="28533" y1="94495" x2="28533" y2="94495"/>
                        <a14:foregroundMark x1="72533" y1="97248" x2="72533" y2="97248"/>
                        <a14:foregroundMark x1="25733" y1="98280" x2="25733" y2="9828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4952" y="4647323"/>
            <a:ext cx="1201614" cy="698538"/>
          </a:xfrm>
          <a:prstGeom prst="rect">
            <a:avLst/>
          </a:prstGeom>
        </p:spPr>
      </p:pic>
      <p:sp>
        <p:nvSpPr>
          <p:cNvPr id="31" name="字幕 2">
            <a:extLst>
              <a:ext uri="{FF2B5EF4-FFF2-40B4-BE49-F238E27FC236}">
                <a16:creationId xmlns:a16="http://schemas.microsoft.com/office/drawing/2014/main" id="{C26DA230-6B8C-4B46-A6C6-DFA33E6D2EB1}"/>
              </a:ext>
            </a:extLst>
          </p:cNvPr>
          <p:cNvSpPr txBox="1">
            <a:spLocks/>
          </p:cNvSpPr>
          <p:nvPr/>
        </p:nvSpPr>
        <p:spPr>
          <a:xfrm>
            <a:off x="242875" y="325065"/>
            <a:ext cx="1713550" cy="37169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ja-JP" altLang="en-US" sz="12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おでかけタクシー</a:t>
            </a:r>
            <a:endParaRPr lang="ja-JP" altLang="en-US" sz="24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1327290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477</TotalTime>
  <Words>534</Words>
  <Application>Microsoft Office PowerPoint</Application>
  <PresentationFormat>A4 210 x 297 mm</PresentationFormat>
  <Paragraphs>45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メイリオ</vt:lpstr>
      <vt:lpstr>游ゴシック</vt:lpstr>
      <vt:lpstr>Arial</vt:lpstr>
      <vt:lpstr>Calibri</vt:lpstr>
      <vt:lpstr>Calibri Light</vt:lpstr>
      <vt:lpstr>Office テーマ</vt:lpstr>
      <vt:lpstr>300円で利用できる便利なタクシー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おでかけタクシー 「いこまいかー」を ご利用ください</dc:title>
  <dc:creator>山崎　豊</dc:creator>
  <cp:lastModifiedBy>壁谷　貴博</cp:lastModifiedBy>
  <cp:revision>50</cp:revision>
  <cp:lastPrinted>2025-09-30T23:31:16Z</cp:lastPrinted>
  <dcterms:created xsi:type="dcterms:W3CDTF">2020-04-08T06:42:36Z</dcterms:created>
  <dcterms:modified xsi:type="dcterms:W3CDTF">2025-10-01T00:03:40Z</dcterms:modified>
</cp:coreProperties>
</file>